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sldIdLst>
    <p:sldId id="256" r:id="rId5"/>
    <p:sldId id="276" r:id="rId6"/>
    <p:sldId id="259" r:id="rId7"/>
    <p:sldId id="258" r:id="rId8"/>
    <p:sldId id="299" r:id="rId9"/>
    <p:sldId id="295" r:id="rId10"/>
    <p:sldId id="300" r:id="rId11"/>
    <p:sldId id="311" r:id="rId12"/>
    <p:sldId id="305" r:id="rId13"/>
    <p:sldId id="312" r:id="rId14"/>
    <p:sldId id="313" r:id="rId15"/>
    <p:sldId id="306" r:id="rId16"/>
    <p:sldId id="310" r:id="rId17"/>
    <p:sldId id="309" r:id="rId18"/>
    <p:sldId id="296" r:id="rId19"/>
    <p:sldId id="301" r:id="rId20"/>
    <p:sldId id="304" r:id="rId21"/>
    <p:sldId id="307" r:id="rId22"/>
    <p:sldId id="297" r:id="rId23"/>
    <p:sldId id="314" r:id="rId24"/>
    <p:sldId id="308" r:id="rId25"/>
    <p:sldId id="298" r:id="rId26"/>
    <p:sldId id="275" r:id="rId27"/>
    <p:sldId id="274" r:id="rId28"/>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61" autoAdjust="0"/>
    <p:restoredTop sz="89193" autoAdjust="0"/>
  </p:normalViewPr>
  <p:slideViewPr>
    <p:cSldViewPr snapToGrid="0">
      <p:cViewPr>
        <p:scale>
          <a:sx n="116" d="100"/>
          <a:sy n="116" d="100"/>
        </p:scale>
        <p:origin x="320" y="55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7B189D4C-496F-4E7E-8284-12FBB773D740}" type="datetimeFigureOut">
              <a:rPr lang="en-US" smtClean="0"/>
              <a:t>4/21/17</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A70B452A-2E3E-42C0-B71D-12C6AC182821}"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1</a:t>
            </a:fld>
            <a:endParaRPr lang="en-US"/>
          </a:p>
        </p:txBody>
      </p:sp>
    </p:spTree>
    <p:extLst>
      <p:ext uri="{BB962C8B-B14F-4D97-AF65-F5344CB8AC3E}">
        <p14:creationId xmlns:p14="http://schemas.microsoft.com/office/powerpoint/2010/main" val="37400521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10</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11</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12</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13</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14</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15</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16</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17</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18</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19</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2</a:t>
            </a:fld>
            <a:endParaRPr lang="en-US"/>
          </a:p>
        </p:txBody>
      </p:sp>
    </p:spTree>
    <p:extLst>
      <p:ext uri="{BB962C8B-B14F-4D97-AF65-F5344CB8AC3E}">
        <p14:creationId xmlns:p14="http://schemas.microsoft.com/office/powerpoint/2010/main" val="21478467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20</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21</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22</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24</a:t>
            </a:fld>
            <a:endParaRPr lang="en-US"/>
          </a:p>
        </p:txBody>
      </p:sp>
    </p:spTree>
    <p:extLst>
      <p:ext uri="{BB962C8B-B14F-4D97-AF65-F5344CB8AC3E}">
        <p14:creationId xmlns:p14="http://schemas.microsoft.com/office/powerpoint/2010/main" val="13412307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3</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4</a:t>
            </a:fld>
            <a:endParaRPr lang="en-US"/>
          </a:p>
        </p:txBody>
      </p:sp>
    </p:spTree>
    <p:extLst>
      <p:ext uri="{BB962C8B-B14F-4D97-AF65-F5344CB8AC3E}">
        <p14:creationId xmlns:p14="http://schemas.microsoft.com/office/powerpoint/2010/main" val="1548978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5</a:t>
            </a:fld>
            <a:endParaRPr lang="en-US"/>
          </a:p>
        </p:txBody>
      </p:sp>
    </p:spTree>
    <p:extLst>
      <p:ext uri="{BB962C8B-B14F-4D97-AF65-F5344CB8AC3E}">
        <p14:creationId xmlns:p14="http://schemas.microsoft.com/office/powerpoint/2010/main" val="1548978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6</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7</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8</a:t>
            </a:fld>
            <a:endParaRPr lang="en-US"/>
          </a:p>
        </p:txBody>
      </p:sp>
    </p:spTree>
    <p:extLst>
      <p:ext uri="{BB962C8B-B14F-4D97-AF65-F5344CB8AC3E}">
        <p14:creationId xmlns:p14="http://schemas.microsoft.com/office/powerpoint/2010/main" val="410200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452A-2E3E-42C0-B71D-12C6AC182821}" type="slidenum">
              <a:rPr lang="en-US" smtClean="0"/>
              <a:t>9</a:t>
            </a:fld>
            <a:endParaRPr lang="en-US"/>
          </a:p>
        </p:txBody>
      </p:sp>
    </p:spTree>
    <p:extLst>
      <p:ext uri="{BB962C8B-B14F-4D97-AF65-F5344CB8AC3E}">
        <p14:creationId xmlns:p14="http://schemas.microsoft.com/office/powerpoint/2010/main" val="410200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4/21/17</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4/21/17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4/21/17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4/21/17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4/21/17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dirty="0"/>
              <a:t>4/21/17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4/21/17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8A87A34-81AB-432B-8DAE-1953F412C126}" type="datetimeFigureOut">
              <a:rPr lang="en-US" dirty="0"/>
              <a:t>4/21/17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A87A34-81AB-432B-8DAE-1953F412C126}" type="datetimeFigureOut">
              <a:rPr lang="en-US" dirty="0"/>
              <a:t>4/21/17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dirty="0"/>
              <a:t>4/21/17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4/21/17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4/21/17</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Team_24_demo.mp4"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61221" y="1425843"/>
            <a:ext cx="8791575" cy="2141059"/>
          </a:xfrm>
        </p:spPr>
        <p:txBody>
          <a:bodyPr>
            <a:normAutofit/>
          </a:bodyPr>
          <a:lstStyle/>
          <a:p>
            <a:pPr algn="ctr"/>
            <a:r>
              <a:rPr lang="en-US" sz="6000" dirty="0" err="1">
                <a:latin typeface="Times New Roman" panose="02020603050405020304" pitchFamily="18" charset="0"/>
                <a:cs typeface="Times New Roman" panose="02020603050405020304" pitchFamily="18" charset="0"/>
              </a:rPr>
              <a:t>Uas</a:t>
            </a:r>
            <a:r>
              <a:rPr lang="en-US" sz="6000">
                <a:latin typeface="Times New Roman" panose="02020603050405020304" pitchFamily="18" charset="0"/>
                <a:cs typeface="Times New Roman" panose="02020603050405020304" pitchFamily="18" charset="0"/>
              </a:rPr>
              <a:t> Delivery </a:t>
            </a:r>
            <a:br>
              <a:rPr lang="en-US" sz="6000">
                <a:latin typeface="Times New Roman" panose="02020603050405020304" pitchFamily="18" charset="0"/>
                <a:cs typeface="Times New Roman" panose="02020603050405020304" pitchFamily="18" charset="0"/>
              </a:rPr>
            </a:br>
            <a:r>
              <a:rPr lang="en-US" sz="6000">
                <a:latin typeface="Times New Roman" panose="02020603050405020304" pitchFamily="18" charset="0"/>
                <a:cs typeface="Times New Roman" panose="02020603050405020304" pitchFamily="18" charset="0"/>
              </a:rPr>
              <a:t>vERification System</a:t>
            </a:r>
          </a:p>
        </p:txBody>
      </p:sp>
      <p:sp>
        <p:nvSpPr>
          <p:cNvPr id="5" name="Title 1"/>
          <p:cNvSpPr txBox="1">
            <a:spLocks/>
          </p:cNvSpPr>
          <p:nvPr/>
        </p:nvSpPr>
        <p:spPr>
          <a:xfrm>
            <a:off x="1828748" y="3768381"/>
            <a:ext cx="8791575" cy="133256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800" kern="1200" cap="all" baseline="0">
                <a:solidFill>
                  <a:schemeClr val="tx1"/>
                </a:solidFill>
                <a:latin typeface="+mj-lt"/>
                <a:ea typeface="+mj-ea"/>
                <a:cs typeface="+mj-cs"/>
              </a:defRPr>
            </a:lvl1pPr>
          </a:lstStyle>
          <a:p>
            <a:pPr algn="ctr"/>
            <a:r>
              <a:rPr lang="en-US" sz="3200" cap="none" dirty="0">
                <a:latin typeface="Times New Roman" panose="02020603050405020304" pitchFamily="18" charset="0"/>
                <a:cs typeface="Times New Roman" panose="02020603050405020304" pitchFamily="18" charset="0"/>
              </a:rPr>
              <a:t>By: Group </a:t>
            </a:r>
            <a:r>
              <a:rPr lang="en-US" sz="3200" cap="none" dirty="0" smtClean="0">
                <a:latin typeface="Times New Roman" panose="02020603050405020304" pitchFamily="18" charset="0"/>
                <a:cs typeface="Times New Roman" panose="02020603050405020304" pitchFamily="18" charset="0"/>
              </a:rPr>
              <a:t>24</a:t>
            </a:r>
          </a:p>
          <a:p>
            <a:pPr algn="ctr"/>
            <a:r>
              <a:rPr lang="en-US" sz="3200" cap="none" dirty="0" smtClean="0">
                <a:latin typeface="Times New Roman" panose="02020603050405020304" pitchFamily="18" charset="0"/>
                <a:cs typeface="Times New Roman" panose="02020603050405020304" pitchFamily="18" charset="0"/>
              </a:rPr>
              <a:t>Senior Design II</a:t>
            </a:r>
          </a:p>
          <a:p>
            <a:pPr algn="ctr"/>
            <a:r>
              <a:rPr lang="en-US" sz="3200" cap="none" dirty="0" smtClean="0">
                <a:latin typeface="Times New Roman" panose="02020603050405020304" pitchFamily="18" charset="0"/>
                <a:cs typeface="Times New Roman" panose="02020603050405020304" pitchFamily="18" charset="0"/>
              </a:rPr>
              <a:t>Presentation Date: April 20</a:t>
            </a:r>
            <a:r>
              <a:rPr lang="en-US" sz="3200" cap="none" baseline="30000" dirty="0" smtClean="0">
                <a:latin typeface="Times New Roman" panose="02020603050405020304" pitchFamily="18" charset="0"/>
                <a:cs typeface="Times New Roman" panose="02020603050405020304" pitchFamily="18" charset="0"/>
              </a:rPr>
              <a:t>th</a:t>
            </a:r>
            <a:r>
              <a:rPr lang="en-US" sz="3200" cap="none" dirty="0" smtClean="0">
                <a:latin typeface="Times New Roman" panose="02020603050405020304" pitchFamily="18" charset="0"/>
                <a:cs typeface="Times New Roman" panose="02020603050405020304" pitchFamily="18" charset="0"/>
              </a:rPr>
              <a:t> 2017  </a:t>
            </a:r>
            <a:endParaRPr lang="en-US" sz="32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24510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Design </a:t>
            </a:r>
            <a:r>
              <a:rPr lang="en-US" cap="none" dirty="0" smtClean="0"/>
              <a:t>Approach</a:t>
            </a:r>
            <a:br>
              <a:rPr lang="en-US" cap="none" dirty="0" smtClean="0"/>
            </a:br>
            <a:r>
              <a:rPr lang="en-US" cap="none" dirty="0" smtClean="0"/>
              <a:t>Software</a:t>
            </a:r>
            <a:endParaRPr lang="en-US" cap="none" dirty="0"/>
          </a:p>
        </p:txBody>
      </p:sp>
      <p:sp>
        <p:nvSpPr>
          <p:cNvPr id="3" name="Content Placeholder 2"/>
          <p:cNvSpPr>
            <a:spLocks noGrp="1"/>
          </p:cNvSpPr>
          <p:nvPr>
            <p:ph idx="1"/>
          </p:nvPr>
        </p:nvSpPr>
        <p:spPr>
          <a:xfrm>
            <a:off x="1141412" y="2249486"/>
            <a:ext cx="9905999" cy="4131435"/>
          </a:xfrm>
        </p:spPr>
        <p:txBody>
          <a:bodyPr>
            <a:normAutofit/>
          </a:bodyPr>
          <a:lstStyle/>
          <a:p>
            <a:r>
              <a:rPr lang="en-US" dirty="0"/>
              <a:t>Create robust application</a:t>
            </a:r>
          </a:p>
          <a:p>
            <a:pPr lvl="1"/>
            <a:r>
              <a:rPr lang="en-US" dirty="0"/>
              <a:t>I</a:t>
            </a:r>
            <a:r>
              <a:rPr lang="en-US" dirty="0" smtClean="0"/>
              <a:t>mplement </a:t>
            </a:r>
            <a:r>
              <a:rPr lang="en-US" dirty="0"/>
              <a:t>Material Design with navigation drawer (</a:t>
            </a:r>
            <a:r>
              <a:rPr lang="en-US" dirty="0" err="1"/>
              <a:t>SWRevealViewController</a:t>
            </a:r>
            <a:r>
              <a:rPr lang="en-US" dirty="0"/>
              <a:t> library for iOS)</a:t>
            </a:r>
          </a:p>
          <a:p>
            <a:pPr lvl="1"/>
            <a:r>
              <a:rPr lang="en-US" dirty="0"/>
              <a:t>S</a:t>
            </a:r>
            <a:r>
              <a:rPr lang="en-US" dirty="0" smtClean="0"/>
              <a:t>ave </a:t>
            </a:r>
            <a:r>
              <a:rPr lang="en-US" dirty="0"/>
              <a:t>status of view controllers (iOS </a:t>
            </a:r>
            <a:r>
              <a:rPr lang="en-US" dirty="0" err="1"/>
              <a:t>Coredata</a:t>
            </a:r>
            <a:r>
              <a:rPr lang="en-US" dirty="0"/>
              <a:t>, fragments for Android)</a:t>
            </a:r>
          </a:p>
          <a:p>
            <a:pPr lvl="1"/>
            <a:r>
              <a:rPr lang="en-US" dirty="0"/>
              <a:t>E</a:t>
            </a:r>
            <a:r>
              <a:rPr lang="en-US" dirty="0" smtClean="0"/>
              <a:t>fficiently </a:t>
            </a:r>
            <a:r>
              <a:rPr lang="en-US" dirty="0"/>
              <a:t>use memory</a:t>
            </a:r>
          </a:p>
          <a:p>
            <a:pPr lvl="1"/>
            <a:r>
              <a:rPr lang="en-US" dirty="0"/>
              <a:t>Reduce amount of data exchange using Internet connection</a:t>
            </a:r>
          </a:p>
        </p:txBody>
      </p:sp>
    </p:spTree>
    <p:extLst>
      <p:ext uri="{BB962C8B-B14F-4D97-AF65-F5344CB8AC3E}">
        <p14:creationId xmlns:p14="http://schemas.microsoft.com/office/powerpoint/2010/main" val="27647668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Design </a:t>
            </a:r>
            <a:r>
              <a:rPr lang="en-US" cap="none" dirty="0" smtClean="0"/>
              <a:t>Approach</a:t>
            </a:r>
            <a:br>
              <a:rPr lang="en-US" cap="none" dirty="0" smtClean="0"/>
            </a:br>
            <a:r>
              <a:rPr lang="en-US" cap="none" dirty="0" smtClean="0"/>
              <a:t>Software</a:t>
            </a:r>
            <a:endParaRPr lang="en-US" cap="none" dirty="0"/>
          </a:p>
        </p:txBody>
      </p:sp>
      <p:sp>
        <p:nvSpPr>
          <p:cNvPr id="3" name="Content Placeholder 2"/>
          <p:cNvSpPr>
            <a:spLocks noGrp="1"/>
          </p:cNvSpPr>
          <p:nvPr>
            <p:ph idx="1"/>
          </p:nvPr>
        </p:nvSpPr>
        <p:spPr>
          <a:xfrm>
            <a:off x="1141412" y="2249486"/>
            <a:ext cx="9905999" cy="4131435"/>
          </a:xfrm>
        </p:spPr>
        <p:txBody>
          <a:bodyPr>
            <a:normAutofit/>
          </a:bodyPr>
          <a:lstStyle/>
          <a:p>
            <a:r>
              <a:rPr lang="en-US" dirty="0"/>
              <a:t>What information is needed </a:t>
            </a:r>
          </a:p>
          <a:p>
            <a:pPr lvl="1"/>
            <a:r>
              <a:rPr lang="en-US" dirty="0"/>
              <a:t>Delivery status, MAC address of </a:t>
            </a:r>
            <a:r>
              <a:rPr lang="en-US" dirty="0" err="1"/>
              <a:t>BlueSmirf</a:t>
            </a:r>
            <a:r>
              <a:rPr lang="en-US" dirty="0"/>
              <a:t>, Drone’s name, and verification code for pairing via Bluetooth</a:t>
            </a:r>
          </a:p>
          <a:p>
            <a:r>
              <a:rPr lang="en-US" dirty="0"/>
              <a:t>Integration with Firebase</a:t>
            </a:r>
          </a:p>
        </p:txBody>
      </p:sp>
      <p:pic>
        <p:nvPicPr>
          <p:cNvPr id="4098" name="Picture 2" descr="https://lh5.googleusercontent.com/9svlzR4-RlGNMmCxXpE40flGzDqzPBIahfKx8JudXkEe_vQH9hQg15VGkYZn5vOCYqJZkALkXbuZPwmpuvadDBANv5mX4mL1e7gUozni1FZwUTST5J7Tkf0sj8QWx5Gu-TCBd8qzxb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576" y="4134678"/>
            <a:ext cx="7187080" cy="225128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s://lh5.googleusercontent.com/igJ07z9ZtgCo6gNyJEruVcXMQ_jEQnF8-QRfit17K_VgqHB9H2KdN-A6ZJZqAP0WbVIusnofREI0-bKIbOLJEPgvV9G4Y5O9zpcT_AsdU9Yq7kHbwM6VX-AlYY5AZJZ7HiDV8rsbF7Q"/>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68491" y="3339548"/>
            <a:ext cx="3341958" cy="304641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p:cNvSpPr txBox="1">
            <a:spLocks/>
          </p:cNvSpPr>
          <p:nvPr/>
        </p:nvSpPr>
        <p:spPr>
          <a:xfrm>
            <a:off x="9303914" y="6323313"/>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10</a:t>
            </a:r>
          </a:p>
          <a:p>
            <a:pPr marL="0" indent="0" algn="ctr">
              <a:lnSpc>
                <a:spcPct val="100000"/>
              </a:lnSpc>
              <a:buNone/>
            </a:pPr>
            <a:r>
              <a:rPr lang="en-US" sz="1000" dirty="0" smtClean="0"/>
              <a:t>Source</a:t>
            </a:r>
            <a:r>
              <a:rPr lang="en-US" sz="1000" dirty="0"/>
              <a:t>: </a:t>
            </a:r>
            <a:r>
              <a:rPr lang="en-US" sz="1000" dirty="0" smtClean="0"/>
              <a:t>[Kirill </a:t>
            </a:r>
            <a:r>
              <a:rPr lang="en-US" sz="1000" dirty="0" err="1" smtClean="0"/>
              <a:t>Kultinov</a:t>
            </a:r>
            <a:r>
              <a:rPr lang="en-US" sz="1000" dirty="0" smtClean="0"/>
              <a:t>]</a:t>
            </a:r>
            <a:endParaRPr lang="en-US" sz="1000" dirty="0"/>
          </a:p>
        </p:txBody>
      </p:sp>
      <p:sp>
        <p:nvSpPr>
          <p:cNvPr id="7" name="Content Placeholder 2"/>
          <p:cNvSpPr txBox="1">
            <a:spLocks/>
          </p:cNvSpPr>
          <p:nvPr/>
        </p:nvSpPr>
        <p:spPr>
          <a:xfrm>
            <a:off x="2913560" y="6323313"/>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9</a:t>
            </a:r>
          </a:p>
          <a:p>
            <a:pPr marL="0" indent="0" algn="ctr">
              <a:lnSpc>
                <a:spcPct val="100000"/>
              </a:lnSpc>
              <a:buNone/>
            </a:pPr>
            <a:r>
              <a:rPr lang="en-US" sz="1000" dirty="0" smtClean="0"/>
              <a:t>Source</a:t>
            </a:r>
            <a:r>
              <a:rPr lang="en-US" sz="1000" dirty="0"/>
              <a:t>: </a:t>
            </a:r>
            <a:r>
              <a:rPr lang="en-US" sz="1000" dirty="0" smtClean="0"/>
              <a:t>[Kirill </a:t>
            </a:r>
            <a:r>
              <a:rPr lang="en-US" sz="1000" dirty="0" err="1" smtClean="0"/>
              <a:t>Kultinov</a:t>
            </a:r>
            <a:r>
              <a:rPr lang="en-US" sz="1000" dirty="0" smtClean="0"/>
              <a:t>]</a:t>
            </a:r>
            <a:endParaRPr lang="en-US" sz="1000" dirty="0"/>
          </a:p>
        </p:txBody>
      </p:sp>
    </p:spTree>
    <p:extLst>
      <p:ext uri="{BB962C8B-B14F-4D97-AF65-F5344CB8AC3E}">
        <p14:creationId xmlns:p14="http://schemas.microsoft.com/office/powerpoint/2010/main" val="21467238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1" y="143505"/>
            <a:ext cx="9905998" cy="1478570"/>
          </a:xfrm>
        </p:spPr>
        <p:txBody>
          <a:bodyPr>
            <a:normAutofit/>
          </a:bodyPr>
          <a:lstStyle/>
          <a:p>
            <a:pPr algn="ctr"/>
            <a:r>
              <a:rPr lang="en-US" cap="none" dirty="0"/>
              <a:t>Design </a:t>
            </a:r>
            <a:r>
              <a:rPr lang="en-US" cap="none" dirty="0" smtClean="0"/>
              <a:t>Approach</a:t>
            </a:r>
            <a:br>
              <a:rPr lang="en-US" cap="none" dirty="0" smtClean="0"/>
            </a:br>
            <a:r>
              <a:rPr lang="en-US" cap="none" dirty="0" smtClean="0"/>
              <a:t>Software – Android Application Screenshots </a:t>
            </a:r>
            <a:endParaRPr lang="en-US" cap="none" dirty="0"/>
          </a:p>
        </p:txBody>
      </p:sp>
      <p:sp>
        <p:nvSpPr>
          <p:cNvPr id="3" name="Content Placeholder 2"/>
          <p:cNvSpPr>
            <a:spLocks noGrp="1"/>
          </p:cNvSpPr>
          <p:nvPr>
            <p:ph idx="1"/>
          </p:nvPr>
        </p:nvSpPr>
        <p:spPr>
          <a:xfrm>
            <a:off x="1154876" y="1501342"/>
            <a:ext cx="9905999" cy="3541714"/>
          </a:xfrm>
        </p:spPr>
        <p:txBody>
          <a:bodyPr>
            <a:normAutofit/>
          </a:bodyPr>
          <a:lstStyle/>
          <a:p>
            <a:r>
              <a:rPr lang="en-US" sz="2000" dirty="0" smtClean="0"/>
              <a:t>Figure 1 shows the sign in page in the application. Figure 2 shows what is displayed if the wrong login information is used. Figure 3 shows the screen that is displayed after successful login.</a:t>
            </a:r>
            <a:endParaRPr lang="en-US" sz="2000"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2539" y="2677757"/>
            <a:ext cx="2094264" cy="37231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97753" y="2677757"/>
            <a:ext cx="2088697" cy="37132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4"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39002" y="2677757"/>
            <a:ext cx="2094264" cy="37231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Content Placeholder 2"/>
          <p:cNvSpPr txBox="1">
            <a:spLocks/>
          </p:cNvSpPr>
          <p:nvPr/>
        </p:nvSpPr>
        <p:spPr>
          <a:xfrm>
            <a:off x="1684115" y="6390996"/>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11</a:t>
            </a:r>
          </a:p>
          <a:p>
            <a:pPr marL="0" indent="0" algn="ctr">
              <a:lnSpc>
                <a:spcPct val="100000"/>
              </a:lnSpc>
              <a:buNone/>
            </a:pPr>
            <a:r>
              <a:rPr lang="en-US" sz="1000" dirty="0" smtClean="0"/>
              <a:t>Source</a:t>
            </a:r>
            <a:r>
              <a:rPr lang="en-US" sz="1000" dirty="0"/>
              <a:t>: </a:t>
            </a:r>
            <a:r>
              <a:rPr lang="en-US" sz="1000" dirty="0" smtClean="0"/>
              <a:t>[Kirill </a:t>
            </a:r>
            <a:r>
              <a:rPr lang="en-US" sz="1000" dirty="0" err="1" smtClean="0"/>
              <a:t>Kultinov</a:t>
            </a:r>
            <a:r>
              <a:rPr lang="en-US" sz="1000" dirty="0" smtClean="0"/>
              <a:t>]</a:t>
            </a:r>
            <a:endParaRPr lang="en-US" sz="1000" dirty="0"/>
          </a:p>
        </p:txBody>
      </p:sp>
      <p:sp>
        <p:nvSpPr>
          <p:cNvPr id="11" name="Content Placeholder 2"/>
          <p:cNvSpPr txBox="1">
            <a:spLocks/>
          </p:cNvSpPr>
          <p:nvPr/>
        </p:nvSpPr>
        <p:spPr>
          <a:xfrm>
            <a:off x="5506545" y="6390996"/>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12</a:t>
            </a:r>
          </a:p>
          <a:p>
            <a:pPr marL="0" indent="0" algn="ctr">
              <a:lnSpc>
                <a:spcPct val="100000"/>
              </a:lnSpc>
              <a:buNone/>
            </a:pPr>
            <a:r>
              <a:rPr lang="en-US" sz="1000" dirty="0" smtClean="0"/>
              <a:t>Source</a:t>
            </a:r>
            <a:r>
              <a:rPr lang="en-US" sz="1000" dirty="0"/>
              <a:t>: </a:t>
            </a:r>
            <a:r>
              <a:rPr lang="en-US" sz="1000" dirty="0" smtClean="0"/>
              <a:t>[Kirill </a:t>
            </a:r>
            <a:r>
              <a:rPr lang="en-US" sz="1000" dirty="0" err="1" smtClean="0"/>
              <a:t>Kultinov</a:t>
            </a:r>
            <a:r>
              <a:rPr lang="en-US" sz="1000" dirty="0" smtClean="0"/>
              <a:t>]</a:t>
            </a:r>
            <a:endParaRPr lang="en-US" sz="1000" dirty="0"/>
          </a:p>
        </p:txBody>
      </p:sp>
      <p:sp>
        <p:nvSpPr>
          <p:cNvPr id="12" name="Content Placeholder 2"/>
          <p:cNvSpPr txBox="1">
            <a:spLocks/>
          </p:cNvSpPr>
          <p:nvPr/>
        </p:nvSpPr>
        <p:spPr>
          <a:xfrm>
            <a:off x="9447796" y="6390996"/>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13</a:t>
            </a:r>
          </a:p>
          <a:p>
            <a:pPr marL="0" indent="0" algn="ctr">
              <a:lnSpc>
                <a:spcPct val="100000"/>
              </a:lnSpc>
              <a:buNone/>
            </a:pPr>
            <a:r>
              <a:rPr lang="en-US" sz="1000" dirty="0" smtClean="0"/>
              <a:t>Source</a:t>
            </a:r>
            <a:r>
              <a:rPr lang="en-US" sz="1000" dirty="0"/>
              <a:t>: </a:t>
            </a:r>
            <a:r>
              <a:rPr lang="en-US" sz="1000" dirty="0" smtClean="0"/>
              <a:t>[Kirill </a:t>
            </a:r>
            <a:r>
              <a:rPr lang="en-US" sz="1000" dirty="0" err="1" smtClean="0"/>
              <a:t>Kultinov</a:t>
            </a:r>
            <a:r>
              <a:rPr lang="en-US" sz="1000" dirty="0" smtClean="0"/>
              <a:t>]</a:t>
            </a:r>
            <a:endParaRPr lang="en-US" sz="1000" dirty="0"/>
          </a:p>
        </p:txBody>
      </p:sp>
    </p:spTree>
    <p:extLst>
      <p:ext uri="{BB962C8B-B14F-4D97-AF65-F5344CB8AC3E}">
        <p14:creationId xmlns:p14="http://schemas.microsoft.com/office/powerpoint/2010/main" val="34064860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1" y="143505"/>
            <a:ext cx="9905998" cy="1478570"/>
          </a:xfrm>
        </p:spPr>
        <p:txBody>
          <a:bodyPr>
            <a:normAutofit/>
          </a:bodyPr>
          <a:lstStyle/>
          <a:p>
            <a:pPr algn="ctr"/>
            <a:r>
              <a:rPr lang="en-US" cap="none" dirty="0"/>
              <a:t>Design </a:t>
            </a:r>
            <a:r>
              <a:rPr lang="en-US" cap="none" dirty="0" smtClean="0"/>
              <a:t>Approach</a:t>
            </a:r>
            <a:br>
              <a:rPr lang="en-US" cap="none" dirty="0" smtClean="0"/>
            </a:br>
            <a:r>
              <a:rPr lang="en-US" cap="none" dirty="0" smtClean="0"/>
              <a:t>Software – Android Application Screenshots </a:t>
            </a:r>
            <a:endParaRPr lang="en-US" cap="none" dirty="0"/>
          </a:p>
        </p:txBody>
      </p:sp>
      <p:sp>
        <p:nvSpPr>
          <p:cNvPr id="3" name="Content Placeholder 2"/>
          <p:cNvSpPr>
            <a:spLocks noGrp="1"/>
          </p:cNvSpPr>
          <p:nvPr>
            <p:ph idx="1"/>
          </p:nvPr>
        </p:nvSpPr>
        <p:spPr>
          <a:xfrm>
            <a:off x="1154876" y="1501342"/>
            <a:ext cx="9905999" cy="3541714"/>
          </a:xfrm>
        </p:spPr>
        <p:txBody>
          <a:bodyPr>
            <a:normAutofit/>
          </a:bodyPr>
          <a:lstStyle/>
          <a:p>
            <a:r>
              <a:rPr lang="en-US" sz="1800" dirty="0" smtClean="0"/>
              <a:t>Figure 1 shows that the package is on its way and provides the UAS name, verification code, and estimated delivery time. Figure 2 is the screen for when the UAS arrives. Figure 3 is the screen for when the package has been delivered.</a:t>
            </a:r>
            <a:endParaRPr lang="en-US" sz="1800" dirty="0"/>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6027" y="2512383"/>
            <a:ext cx="2187287" cy="38885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45242" y="2500946"/>
            <a:ext cx="2193720" cy="38999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89989" y="2512383"/>
            <a:ext cx="2192289" cy="38974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Content Placeholder 2"/>
          <p:cNvSpPr txBox="1">
            <a:spLocks/>
          </p:cNvSpPr>
          <p:nvPr/>
        </p:nvSpPr>
        <p:spPr>
          <a:xfrm>
            <a:off x="9450577" y="6387537"/>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16</a:t>
            </a:r>
          </a:p>
          <a:p>
            <a:pPr marL="0" indent="0" algn="ctr">
              <a:lnSpc>
                <a:spcPct val="100000"/>
              </a:lnSpc>
              <a:buNone/>
            </a:pPr>
            <a:r>
              <a:rPr lang="en-US" sz="1000" dirty="0" smtClean="0"/>
              <a:t>Source</a:t>
            </a:r>
            <a:r>
              <a:rPr lang="en-US" sz="1000" dirty="0"/>
              <a:t>: </a:t>
            </a:r>
            <a:r>
              <a:rPr lang="en-US" sz="1000" dirty="0" smtClean="0"/>
              <a:t>[Kirill </a:t>
            </a:r>
            <a:r>
              <a:rPr lang="en-US" sz="1000" dirty="0" err="1" smtClean="0"/>
              <a:t>Kultinov</a:t>
            </a:r>
            <a:r>
              <a:rPr lang="en-US" sz="1000" dirty="0" smtClean="0"/>
              <a:t>]</a:t>
            </a:r>
            <a:endParaRPr lang="en-US" sz="1000" dirty="0"/>
          </a:p>
        </p:txBody>
      </p:sp>
      <p:sp>
        <p:nvSpPr>
          <p:cNvPr id="11" name="Content Placeholder 2"/>
          <p:cNvSpPr txBox="1">
            <a:spLocks/>
          </p:cNvSpPr>
          <p:nvPr/>
        </p:nvSpPr>
        <p:spPr>
          <a:xfrm>
            <a:off x="5506546" y="6387537"/>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15</a:t>
            </a:r>
          </a:p>
          <a:p>
            <a:pPr marL="0" indent="0" algn="ctr">
              <a:lnSpc>
                <a:spcPct val="100000"/>
              </a:lnSpc>
              <a:buNone/>
            </a:pPr>
            <a:r>
              <a:rPr lang="en-US" sz="1000" dirty="0" smtClean="0"/>
              <a:t>Source</a:t>
            </a:r>
            <a:r>
              <a:rPr lang="en-US" sz="1000" dirty="0"/>
              <a:t>: </a:t>
            </a:r>
            <a:r>
              <a:rPr lang="en-US" sz="1000" dirty="0" smtClean="0"/>
              <a:t>[Kirill </a:t>
            </a:r>
            <a:r>
              <a:rPr lang="en-US" sz="1000" dirty="0" err="1" smtClean="0"/>
              <a:t>Kultinov</a:t>
            </a:r>
            <a:r>
              <a:rPr lang="en-US" sz="1000" dirty="0" smtClean="0"/>
              <a:t>]</a:t>
            </a:r>
            <a:endParaRPr lang="en-US" sz="1000" dirty="0"/>
          </a:p>
        </p:txBody>
      </p:sp>
      <p:sp>
        <p:nvSpPr>
          <p:cNvPr id="12" name="Content Placeholder 2"/>
          <p:cNvSpPr txBox="1">
            <a:spLocks/>
          </p:cNvSpPr>
          <p:nvPr/>
        </p:nvSpPr>
        <p:spPr>
          <a:xfrm>
            <a:off x="1684114" y="6323313"/>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14</a:t>
            </a:r>
          </a:p>
          <a:p>
            <a:pPr marL="0" indent="0" algn="ctr">
              <a:lnSpc>
                <a:spcPct val="100000"/>
              </a:lnSpc>
              <a:buNone/>
            </a:pPr>
            <a:r>
              <a:rPr lang="en-US" sz="1000" dirty="0" smtClean="0"/>
              <a:t>Source</a:t>
            </a:r>
            <a:r>
              <a:rPr lang="en-US" sz="1000" dirty="0"/>
              <a:t>: </a:t>
            </a:r>
            <a:r>
              <a:rPr lang="en-US" sz="1000" dirty="0" smtClean="0"/>
              <a:t>[Kirill </a:t>
            </a:r>
            <a:r>
              <a:rPr lang="en-US" sz="1000" dirty="0" err="1" smtClean="0"/>
              <a:t>Kultinov</a:t>
            </a:r>
            <a:r>
              <a:rPr lang="en-US" sz="1000" dirty="0" smtClean="0"/>
              <a:t>]</a:t>
            </a:r>
            <a:endParaRPr lang="en-US" sz="1000" dirty="0"/>
          </a:p>
        </p:txBody>
      </p:sp>
    </p:spTree>
    <p:extLst>
      <p:ext uri="{BB962C8B-B14F-4D97-AF65-F5344CB8AC3E}">
        <p14:creationId xmlns:p14="http://schemas.microsoft.com/office/powerpoint/2010/main" val="32671079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1" y="143505"/>
            <a:ext cx="9905998" cy="1478570"/>
          </a:xfrm>
        </p:spPr>
        <p:txBody>
          <a:bodyPr>
            <a:normAutofit/>
          </a:bodyPr>
          <a:lstStyle/>
          <a:p>
            <a:pPr algn="ctr"/>
            <a:r>
              <a:rPr lang="en-US" cap="none" dirty="0"/>
              <a:t>Design </a:t>
            </a:r>
            <a:r>
              <a:rPr lang="en-US" cap="none" dirty="0" smtClean="0"/>
              <a:t>Approach</a:t>
            </a:r>
            <a:br>
              <a:rPr lang="en-US" cap="none" dirty="0" smtClean="0"/>
            </a:br>
            <a:r>
              <a:rPr lang="en-US" cap="none" dirty="0" smtClean="0"/>
              <a:t>Software – Android Application Screenshots </a:t>
            </a:r>
            <a:endParaRPr lang="en-US" cap="none" dirty="0"/>
          </a:p>
        </p:txBody>
      </p:sp>
      <p:sp>
        <p:nvSpPr>
          <p:cNvPr id="3" name="Content Placeholder 2"/>
          <p:cNvSpPr>
            <a:spLocks noGrp="1"/>
          </p:cNvSpPr>
          <p:nvPr>
            <p:ph idx="1"/>
          </p:nvPr>
        </p:nvSpPr>
        <p:spPr>
          <a:xfrm>
            <a:off x="1154876" y="1501342"/>
            <a:ext cx="9905999" cy="3541714"/>
          </a:xfrm>
        </p:spPr>
        <p:txBody>
          <a:bodyPr>
            <a:normAutofit/>
          </a:bodyPr>
          <a:lstStyle/>
          <a:p>
            <a:r>
              <a:rPr lang="en-US" sz="2000" dirty="0" smtClean="0"/>
              <a:t>Figure 4 shows a screenshot of the dropdown menu for choosing between the delivery status or choosing the About section of the application. Figure 5 shows the About section and the User Manual for our application.</a:t>
            </a:r>
            <a:endParaRPr lang="en-US" sz="2000" dirty="0"/>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3790" y="2609035"/>
            <a:ext cx="2176842" cy="38699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75687" y="2530952"/>
            <a:ext cx="2176842" cy="38699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Content Placeholder 2"/>
          <p:cNvSpPr txBox="1">
            <a:spLocks/>
          </p:cNvSpPr>
          <p:nvPr/>
        </p:nvSpPr>
        <p:spPr>
          <a:xfrm>
            <a:off x="7328552" y="6400893"/>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18</a:t>
            </a:r>
          </a:p>
          <a:p>
            <a:pPr marL="0" indent="0" algn="ctr">
              <a:lnSpc>
                <a:spcPct val="100000"/>
              </a:lnSpc>
              <a:buNone/>
            </a:pPr>
            <a:r>
              <a:rPr lang="en-US" sz="1000" dirty="0" smtClean="0"/>
              <a:t>Source</a:t>
            </a:r>
            <a:r>
              <a:rPr lang="en-US" sz="1000" dirty="0"/>
              <a:t>: </a:t>
            </a:r>
            <a:r>
              <a:rPr lang="en-US" sz="1000" dirty="0" smtClean="0"/>
              <a:t>[Kirill </a:t>
            </a:r>
            <a:r>
              <a:rPr lang="en-US" sz="1000" dirty="0" err="1" smtClean="0"/>
              <a:t>Kultinov</a:t>
            </a:r>
            <a:r>
              <a:rPr lang="en-US" sz="1000" dirty="0" smtClean="0"/>
              <a:t>]</a:t>
            </a:r>
            <a:endParaRPr lang="en-US" sz="1000" dirty="0"/>
          </a:p>
        </p:txBody>
      </p:sp>
      <p:sp>
        <p:nvSpPr>
          <p:cNvPr id="9" name="Content Placeholder 2"/>
          <p:cNvSpPr txBox="1">
            <a:spLocks/>
          </p:cNvSpPr>
          <p:nvPr/>
        </p:nvSpPr>
        <p:spPr>
          <a:xfrm>
            <a:off x="3156655" y="6400893"/>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17</a:t>
            </a:r>
          </a:p>
          <a:p>
            <a:pPr marL="0" indent="0" algn="ctr">
              <a:lnSpc>
                <a:spcPct val="100000"/>
              </a:lnSpc>
              <a:buNone/>
            </a:pPr>
            <a:r>
              <a:rPr lang="en-US" sz="1000" dirty="0" smtClean="0"/>
              <a:t>Source</a:t>
            </a:r>
            <a:r>
              <a:rPr lang="en-US" sz="1000" dirty="0"/>
              <a:t>: </a:t>
            </a:r>
            <a:r>
              <a:rPr lang="en-US" sz="1000" dirty="0" smtClean="0"/>
              <a:t>[Kirill </a:t>
            </a:r>
            <a:r>
              <a:rPr lang="en-US" sz="1000" dirty="0" err="1" smtClean="0"/>
              <a:t>Kultinov</a:t>
            </a:r>
            <a:r>
              <a:rPr lang="en-US" sz="1000" dirty="0" smtClean="0"/>
              <a:t>]</a:t>
            </a:r>
            <a:endParaRPr lang="en-US" sz="1000" dirty="0"/>
          </a:p>
        </p:txBody>
      </p:sp>
    </p:spTree>
    <p:extLst>
      <p:ext uri="{BB962C8B-B14F-4D97-AF65-F5344CB8AC3E}">
        <p14:creationId xmlns:p14="http://schemas.microsoft.com/office/powerpoint/2010/main" val="22535998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Approach to Test </a:t>
            </a:r>
            <a:r>
              <a:rPr lang="en-US" cap="none" dirty="0" smtClean="0"/>
              <a:t>Requirements</a:t>
            </a:r>
            <a:endParaRPr lang="en-US" cap="none" dirty="0"/>
          </a:p>
        </p:txBody>
      </p:sp>
      <p:sp>
        <p:nvSpPr>
          <p:cNvPr id="3" name="Content Placeholder 2"/>
          <p:cNvSpPr>
            <a:spLocks noGrp="1"/>
          </p:cNvSpPr>
          <p:nvPr>
            <p:ph idx="1"/>
          </p:nvPr>
        </p:nvSpPr>
        <p:spPr/>
        <p:txBody>
          <a:bodyPr>
            <a:normAutofit fontScale="92500" lnSpcReduction="20000"/>
          </a:bodyPr>
          <a:lstStyle/>
          <a:p>
            <a:r>
              <a:rPr lang="en-US" dirty="0"/>
              <a:t>The design was said to meet the requirements if through our testing the threshold was </a:t>
            </a:r>
            <a:r>
              <a:rPr lang="en-US" dirty="0" smtClean="0"/>
              <a:t>met</a:t>
            </a:r>
          </a:p>
          <a:p>
            <a:r>
              <a:rPr lang="en-US" dirty="0" smtClean="0"/>
              <a:t>The majority of  our requirements involved the application we were making</a:t>
            </a:r>
          </a:p>
          <a:p>
            <a:pPr lvl="1">
              <a:buFont typeface="Wingdings" panose="05000000000000000000" pitchFamily="2" charset="2"/>
              <a:buChar char="§"/>
            </a:pPr>
            <a:r>
              <a:rPr lang="en-US" dirty="0" smtClean="0"/>
              <a:t>Most of the testing for these requirements were direct observation because of this</a:t>
            </a:r>
          </a:p>
          <a:p>
            <a:r>
              <a:rPr lang="en-US" dirty="0" smtClean="0"/>
              <a:t>Whole system requirements were tested multiple times and deemed passable if they worked a certain number of times</a:t>
            </a:r>
          </a:p>
          <a:p>
            <a:r>
              <a:rPr lang="en-US" dirty="0" smtClean="0"/>
              <a:t>The threshold and objective for our test plan were vastly similar as much of our requirements were software based. </a:t>
            </a:r>
          </a:p>
          <a:p>
            <a:pPr lvl="1">
              <a:buFont typeface="Wingdings" panose="05000000000000000000" pitchFamily="2" charset="2"/>
              <a:buChar char="§"/>
            </a:pPr>
            <a:r>
              <a:rPr lang="en-US" dirty="0" smtClean="0"/>
              <a:t>When they differed it was mainly for our hardware requirements</a:t>
            </a:r>
            <a:endParaRPr lang="en-US" dirty="0"/>
          </a:p>
          <a:p>
            <a:endParaRPr lang="en-US" dirty="0"/>
          </a:p>
        </p:txBody>
      </p:sp>
    </p:spTree>
    <p:extLst>
      <p:ext uri="{BB962C8B-B14F-4D97-AF65-F5344CB8AC3E}">
        <p14:creationId xmlns:p14="http://schemas.microsoft.com/office/powerpoint/2010/main" val="12408199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1" y="66900"/>
            <a:ext cx="9905998" cy="1478570"/>
          </a:xfrm>
        </p:spPr>
        <p:txBody>
          <a:bodyPr/>
          <a:lstStyle/>
          <a:p>
            <a:pPr algn="ctr"/>
            <a:r>
              <a:rPr lang="en-US" cap="none" dirty="0" smtClean="0"/>
              <a:t>Test Plan/Test Results</a:t>
            </a:r>
            <a:endParaRPr lang="en-US" cap="none" dirty="0"/>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0924" y="1151906"/>
            <a:ext cx="5510153" cy="19509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5"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40924" y="3102815"/>
            <a:ext cx="5510153" cy="34992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Content Placeholder 2"/>
          <p:cNvSpPr txBox="1">
            <a:spLocks/>
          </p:cNvSpPr>
          <p:nvPr/>
        </p:nvSpPr>
        <p:spPr>
          <a:xfrm>
            <a:off x="8485691" y="6302355"/>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19</a:t>
            </a:r>
          </a:p>
          <a:p>
            <a:pPr marL="0" indent="0" algn="ctr">
              <a:lnSpc>
                <a:spcPct val="100000"/>
              </a:lnSpc>
              <a:buNone/>
            </a:pPr>
            <a:r>
              <a:rPr lang="en-US" sz="1000" dirty="0" smtClean="0"/>
              <a:t>Source</a:t>
            </a:r>
            <a:r>
              <a:rPr lang="en-US" sz="1000" dirty="0"/>
              <a:t>: </a:t>
            </a:r>
            <a:r>
              <a:rPr lang="en-US" sz="1000" dirty="0" smtClean="0"/>
              <a:t>[Justin </a:t>
            </a:r>
            <a:r>
              <a:rPr lang="en-US" sz="1000" dirty="0" err="1" smtClean="0"/>
              <a:t>Rutschilling</a:t>
            </a:r>
            <a:r>
              <a:rPr lang="en-US" sz="1000" dirty="0" smtClean="0"/>
              <a:t>]</a:t>
            </a:r>
            <a:endParaRPr lang="en-US" sz="1000" dirty="0"/>
          </a:p>
        </p:txBody>
      </p:sp>
    </p:spTree>
    <p:extLst>
      <p:ext uri="{BB962C8B-B14F-4D97-AF65-F5344CB8AC3E}">
        <p14:creationId xmlns:p14="http://schemas.microsoft.com/office/powerpoint/2010/main" val="26932803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4794" y="3379109"/>
            <a:ext cx="5382413" cy="34319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itle 1"/>
          <p:cNvSpPr>
            <a:spLocks noGrp="1"/>
          </p:cNvSpPr>
          <p:nvPr>
            <p:ph type="title"/>
          </p:nvPr>
        </p:nvSpPr>
        <p:spPr>
          <a:xfrm>
            <a:off x="1143001" y="0"/>
            <a:ext cx="9905998" cy="1478570"/>
          </a:xfrm>
        </p:spPr>
        <p:txBody>
          <a:bodyPr/>
          <a:lstStyle/>
          <a:p>
            <a:pPr algn="ctr"/>
            <a:r>
              <a:rPr lang="en-US" cap="none" dirty="0" smtClean="0"/>
              <a:t>Test Plan/Test Results</a:t>
            </a:r>
            <a:endParaRPr lang="en-US" cap="none" dirty="0"/>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04794" y="1005543"/>
            <a:ext cx="5382413" cy="23735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Content Placeholder 2"/>
          <p:cNvSpPr txBox="1">
            <a:spLocks/>
          </p:cNvSpPr>
          <p:nvPr/>
        </p:nvSpPr>
        <p:spPr>
          <a:xfrm>
            <a:off x="8647616" y="6284755"/>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20</a:t>
            </a:r>
          </a:p>
          <a:p>
            <a:pPr marL="0" indent="0" algn="ctr">
              <a:lnSpc>
                <a:spcPct val="100000"/>
              </a:lnSpc>
              <a:buNone/>
            </a:pPr>
            <a:r>
              <a:rPr lang="en-US" sz="1000" dirty="0" smtClean="0"/>
              <a:t>Source</a:t>
            </a:r>
            <a:r>
              <a:rPr lang="en-US" sz="1000" dirty="0"/>
              <a:t>: </a:t>
            </a:r>
            <a:r>
              <a:rPr lang="en-US" sz="1000" dirty="0" smtClean="0"/>
              <a:t>[Justin </a:t>
            </a:r>
            <a:r>
              <a:rPr lang="en-US" sz="1000" dirty="0" err="1" smtClean="0"/>
              <a:t>Rutschilling</a:t>
            </a:r>
            <a:r>
              <a:rPr lang="en-US" sz="1000" dirty="0" smtClean="0"/>
              <a:t>]</a:t>
            </a:r>
            <a:endParaRPr lang="en-US" sz="1000" dirty="0"/>
          </a:p>
        </p:txBody>
      </p:sp>
    </p:spTree>
    <p:extLst>
      <p:ext uri="{BB962C8B-B14F-4D97-AF65-F5344CB8AC3E}">
        <p14:creationId xmlns:p14="http://schemas.microsoft.com/office/powerpoint/2010/main" val="1715135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8950" y="1587707"/>
            <a:ext cx="6134100" cy="2305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1"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28950" y="3892757"/>
            <a:ext cx="6134100" cy="1619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Title 1"/>
          <p:cNvSpPr>
            <a:spLocks noGrp="1"/>
          </p:cNvSpPr>
          <p:nvPr>
            <p:ph type="title"/>
          </p:nvPr>
        </p:nvSpPr>
        <p:spPr>
          <a:xfrm>
            <a:off x="1143001" y="66900"/>
            <a:ext cx="9905998" cy="1478570"/>
          </a:xfrm>
        </p:spPr>
        <p:txBody>
          <a:bodyPr/>
          <a:lstStyle/>
          <a:p>
            <a:pPr algn="ctr"/>
            <a:r>
              <a:rPr lang="en-US" cap="none" dirty="0" smtClean="0"/>
              <a:t>Test Plan/Test Results</a:t>
            </a:r>
            <a:endParaRPr lang="en-US" cap="none" dirty="0"/>
          </a:p>
        </p:txBody>
      </p:sp>
      <p:sp>
        <p:nvSpPr>
          <p:cNvPr id="5" name="Content Placeholder 2"/>
          <p:cNvSpPr txBox="1">
            <a:spLocks/>
          </p:cNvSpPr>
          <p:nvPr/>
        </p:nvSpPr>
        <p:spPr>
          <a:xfrm>
            <a:off x="5260444" y="5512007"/>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21</a:t>
            </a:r>
          </a:p>
          <a:p>
            <a:pPr marL="0" indent="0" algn="ctr">
              <a:lnSpc>
                <a:spcPct val="100000"/>
              </a:lnSpc>
              <a:buNone/>
            </a:pPr>
            <a:r>
              <a:rPr lang="en-US" sz="1000" dirty="0" smtClean="0"/>
              <a:t>Source</a:t>
            </a:r>
            <a:r>
              <a:rPr lang="en-US" sz="1000" dirty="0"/>
              <a:t>: </a:t>
            </a:r>
            <a:r>
              <a:rPr lang="en-US" sz="1000" dirty="0" smtClean="0"/>
              <a:t>[Justin </a:t>
            </a:r>
            <a:r>
              <a:rPr lang="en-US" sz="1000" dirty="0" err="1" smtClean="0"/>
              <a:t>Rutschilling</a:t>
            </a:r>
            <a:r>
              <a:rPr lang="en-US" sz="1000" dirty="0" smtClean="0"/>
              <a:t>]</a:t>
            </a:r>
            <a:endParaRPr lang="en-US" sz="1000" dirty="0"/>
          </a:p>
        </p:txBody>
      </p:sp>
    </p:spTree>
    <p:extLst>
      <p:ext uri="{BB962C8B-B14F-4D97-AF65-F5344CB8AC3E}">
        <p14:creationId xmlns:p14="http://schemas.microsoft.com/office/powerpoint/2010/main" val="17149224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Summary of Results</a:t>
            </a:r>
          </a:p>
        </p:txBody>
      </p:sp>
      <p:sp>
        <p:nvSpPr>
          <p:cNvPr id="3" name="Content Placeholder 2"/>
          <p:cNvSpPr>
            <a:spLocks noGrp="1"/>
          </p:cNvSpPr>
          <p:nvPr>
            <p:ph idx="1"/>
          </p:nvPr>
        </p:nvSpPr>
        <p:spPr/>
        <p:txBody>
          <a:bodyPr>
            <a:normAutofit fontScale="92500"/>
          </a:bodyPr>
          <a:lstStyle/>
          <a:p>
            <a:r>
              <a:rPr lang="en-US" dirty="0"/>
              <a:t>Overall the design meets the requirements, </a:t>
            </a:r>
            <a:r>
              <a:rPr lang="en-US" dirty="0" smtClean="0"/>
              <a:t>one requirement </a:t>
            </a:r>
            <a:r>
              <a:rPr lang="en-US" dirty="0"/>
              <a:t>did not pass because we were unable to successfully send and receive data from our iOS application</a:t>
            </a:r>
          </a:p>
          <a:p>
            <a:r>
              <a:rPr lang="en-US" dirty="0"/>
              <a:t>Percent of tests actually ran: 96%</a:t>
            </a:r>
          </a:p>
          <a:p>
            <a:pPr lvl="1"/>
            <a:r>
              <a:rPr lang="en-US" dirty="0"/>
              <a:t>The one test we could not test was a test for our iOS application and checking to see if we could send data via Bluetooth</a:t>
            </a:r>
          </a:p>
          <a:p>
            <a:r>
              <a:rPr lang="en-US" dirty="0"/>
              <a:t>Hardware Requirements passing percentage: 100%</a:t>
            </a:r>
          </a:p>
          <a:p>
            <a:r>
              <a:rPr lang="en-US" dirty="0"/>
              <a:t>Software Requirements passing percentage: </a:t>
            </a:r>
            <a:r>
              <a:rPr lang="en-US" dirty="0" smtClean="0"/>
              <a:t>95% </a:t>
            </a:r>
            <a:endParaRPr lang="en-US" dirty="0"/>
          </a:p>
        </p:txBody>
      </p:sp>
    </p:spTree>
    <p:extLst>
      <p:ext uri="{BB962C8B-B14F-4D97-AF65-F5344CB8AC3E}">
        <p14:creationId xmlns:p14="http://schemas.microsoft.com/office/powerpoint/2010/main" val="12408199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a:t>Our Team</a:t>
            </a:r>
          </a:p>
        </p:txBody>
      </p:sp>
      <p:sp>
        <p:nvSpPr>
          <p:cNvPr id="3" name="Content Placeholder 2"/>
          <p:cNvSpPr>
            <a:spLocks noGrp="1"/>
          </p:cNvSpPr>
          <p:nvPr>
            <p:ph idx="1"/>
          </p:nvPr>
        </p:nvSpPr>
        <p:spPr>
          <a:xfrm>
            <a:off x="809625" y="1866900"/>
            <a:ext cx="7019925" cy="2381250"/>
          </a:xfrm>
        </p:spPr>
        <p:txBody>
          <a:bodyPr vert="horz" lIns="91440" tIns="45720" rIns="91440" bIns="45720" rtlCol="0" anchor="t">
            <a:normAutofit/>
          </a:bodyPr>
          <a:lstStyle/>
          <a:p>
            <a:pPr marL="0" indent="0">
              <a:lnSpc>
                <a:spcPct val="100000"/>
              </a:lnSpc>
              <a:buNone/>
            </a:pPr>
            <a:r>
              <a:rPr lang="en-US" dirty="0"/>
              <a:t>Justin Rutschilling – Electrical Engineering </a:t>
            </a:r>
          </a:p>
          <a:p>
            <a:pPr marL="0" indent="0">
              <a:lnSpc>
                <a:spcPct val="100000"/>
              </a:lnSpc>
              <a:buNone/>
            </a:pPr>
            <a:r>
              <a:rPr lang="en-US" dirty="0"/>
              <a:t>Carl Schmidt – Electrical Engineering </a:t>
            </a:r>
          </a:p>
          <a:p>
            <a:pPr marL="0" indent="0">
              <a:lnSpc>
                <a:spcPct val="100000"/>
              </a:lnSpc>
              <a:buNone/>
            </a:pPr>
            <a:r>
              <a:rPr lang="en-US" dirty="0"/>
              <a:t>Kirill Kultinov – Computer Science</a:t>
            </a:r>
          </a:p>
          <a:p>
            <a:pPr marL="0" indent="0">
              <a:lnSpc>
                <a:spcPct val="100000"/>
              </a:lnSpc>
              <a:buNone/>
            </a:pPr>
            <a:r>
              <a:rPr lang="en-US" dirty="0"/>
              <a:t>Nathan Nichols – Electrical Engineering </a:t>
            </a:r>
          </a:p>
          <a:p>
            <a:pPr marL="0" indent="0">
              <a:buNone/>
            </a:pPr>
            <a:endParaRPr lang="en-US" dirty="0"/>
          </a:p>
          <a:p>
            <a:endParaRPr lang="en-US"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4305" y="2634343"/>
            <a:ext cx="4478317" cy="33587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616722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Summary of Results</a:t>
            </a:r>
          </a:p>
        </p:txBody>
      </p:sp>
      <p:sp>
        <p:nvSpPr>
          <p:cNvPr id="3" name="Content Placeholder 2"/>
          <p:cNvSpPr>
            <a:spLocks noGrp="1"/>
          </p:cNvSpPr>
          <p:nvPr>
            <p:ph idx="1"/>
          </p:nvPr>
        </p:nvSpPr>
        <p:spPr/>
        <p:txBody>
          <a:bodyPr>
            <a:normAutofit/>
          </a:bodyPr>
          <a:lstStyle/>
          <a:p>
            <a:r>
              <a:rPr lang="en-US" dirty="0"/>
              <a:t>Whole system passing percentage: </a:t>
            </a:r>
            <a:r>
              <a:rPr lang="en-US" dirty="0" smtClean="0"/>
              <a:t>96%</a:t>
            </a:r>
            <a:endParaRPr lang="en-US" dirty="0"/>
          </a:p>
          <a:p>
            <a:pPr lvl="1"/>
            <a:r>
              <a:rPr lang="en-US" dirty="0"/>
              <a:t>For most of our test requirements the threshold and objective were the same. This is because the majority of our requirements revolved around our application and in that case it either worked or it didn’t.</a:t>
            </a:r>
          </a:p>
          <a:p>
            <a:pPr lvl="1"/>
            <a:r>
              <a:rPr lang="en-US" dirty="0"/>
              <a:t>For ones that had a different threshold and objective all testing passed both, in a few instances we came close to just passing the threshold though</a:t>
            </a:r>
          </a:p>
          <a:p>
            <a:r>
              <a:rPr lang="en-US" dirty="0"/>
              <a:t>Whole system failing percentage: </a:t>
            </a:r>
            <a:r>
              <a:rPr lang="en-US" dirty="0" smtClean="0"/>
              <a:t>4%</a:t>
            </a:r>
            <a:endParaRPr lang="en-US" dirty="0"/>
          </a:p>
          <a:p>
            <a:pPr lvl="1"/>
            <a:r>
              <a:rPr lang="en-US" dirty="0"/>
              <a:t>One of failures was around data transfer through Bluetooth for our iOS </a:t>
            </a:r>
            <a:r>
              <a:rPr lang="en-US" dirty="0" smtClean="0"/>
              <a:t>application</a:t>
            </a:r>
            <a:endParaRPr lang="en-US" dirty="0"/>
          </a:p>
        </p:txBody>
      </p:sp>
    </p:spTree>
    <p:extLst>
      <p:ext uri="{BB962C8B-B14F-4D97-AF65-F5344CB8AC3E}">
        <p14:creationId xmlns:p14="http://schemas.microsoft.com/office/powerpoint/2010/main" val="14184919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smtClean="0"/>
              <a:t>Demo of UAS Delivery Verification System</a:t>
            </a:r>
            <a:endParaRPr lang="en-US" cap="none" dirty="0"/>
          </a:p>
        </p:txBody>
      </p:sp>
      <p:sp>
        <p:nvSpPr>
          <p:cNvPr id="3" name="Content Placeholder 2"/>
          <p:cNvSpPr>
            <a:spLocks noGrp="1"/>
          </p:cNvSpPr>
          <p:nvPr>
            <p:ph idx="1"/>
          </p:nvPr>
        </p:nvSpPr>
        <p:spPr>
          <a:xfrm>
            <a:off x="1141412" y="2249487"/>
            <a:ext cx="9905999" cy="3541714"/>
          </a:xfrm>
        </p:spPr>
        <p:txBody>
          <a:bodyPr>
            <a:normAutofit/>
          </a:bodyPr>
          <a:lstStyle/>
          <a:p>
            <a:r>
              <a:rPr lang="en-US" dirty="0" smtClean="0">
                <a:hlinkClick r:id="rId3" action="ppaction://hlinkfile"/>
              </a:rPr>
              <a:t>Demonstration Video</a:t>
            </a:r>
            <a:endParaRPr lang="en-US" dirty="0"/>
          </a:p>
        </p:txBody>
      </p:sp>
    </p:spTree>
    <p:extLst>
      <p:ext uri="{BB962C8B-B14F-4D97-AF65-F5344CB8AC3E}">
        <p14:creationId xmlns:p14="http://schemas.microsoft.com/office/powerpoint/2010/main" val="1637712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Conclusions</a:t>
            </a:r>
          </a:p>
        </p:txBody>
      </p:sp>
      <p:sp>
        <p:nvSpPr>
          <p:cNvPr id="3" name="Content Placeholder 2"/>
          <p:cNvSpPr>
            <a:spLocks noGrp="1"/>
          </p:cNvSpPr>
          <p:nvPr>
            <p:ph idx="1"/>
          </p:nvPr>
        </p:nvSpPr>
        <p:spPr/>
        <p:txBody>
          <a:bodyPr>
            <a:normAutofit/>
          </a:bodyPr>
          <a:lstStyle/>
          <a:p>
            <a:r>
              <a:rPr lang="en-US" dirty="0" smtClean="0"/>
              <a:t>Overall our finished product met most of the goals we laid our for ourselves</a:t>
            </a:r>
          </a:p>
          <a:p>
            <a:r>
              <a:rPr lang="en-US" dirty="0" smtClean="0"/>
              <a:t>Given an additional couple weeks we believe that we could have finished our iOS application.</a:t>
            </a:r>
          </a:p>
          <a:p>
            <a:r>
              <a:rPr lang="en-US" dirty="0" smtClean="0"/>
              <a:t>Looking back could had developed the hardware side of our project more</a:t>
            </a:r>
          </a:p>
          <a:p>
            <a:pPr lvl="1">
              <a:buFont typeface="Wingdings" panose="05000000000000000000" pitchFamily="2" charset="2"/>
              <a:buChar char="§"/>
            </a:pPr>
            <a:r>
              <a:rPr lang="en-US" dirty="0" smtClean="0"/>
              <a:t>Could have developed more sensors to give better indication of proper delivery </a:t>
            </a:r>
          </a:p>
          <a:p>
            <a:pPr lvl="1">
              <a:buFont typeface="Wingdings" panose="05000000000000000000" pitchFamily="2" charset="2"/>
              <a:buChar char="§"/>
            </a:pPr>
            <a:r>
              <a:rPr lang="en-US" dirty="0" smtClean="0"/>
              <a:t>Could have built our own UAS instead of ordering one</a:t>
            </a:r>
          </a:p>
          <a:p>
            <a:endParaRPr lang="en-US" dirty="0"/>
          </a:p>
        </p:txBody>
      </p:sp>
    </p:spTree>
    <p:extLst>
      <p:ext uri="{BB962C8B-B14F-4D97-AF65-F5344CB8AC3E}">
        <p14:creationId xmlns:p14="http://schemas.microsoft.com/office/powerpoint/2010/main" val="12408199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References</a:t>
            </a:r>
          </a:p>
        </p:txBody>
      </p:sp>
      <p:sp>
        <p:nvSpPr>
          <p:cNvPr id="3" name="Content Placeholder 2"/>
          <p:cNvSpPr>
            <a:spLocks noGrp="1"/>
          </p:cNvSpPr>
          <p:nvPr>
            <p:ph idx="1"/>
          </p:nvPr>
        </p:nvSpPr>
        <p:spPr>
          <a:xfrm>
            <a:off x="511444" y="1707045"/>
            <a:ext cx="11298264" cy="4027327"/>
          </a:xfrm>
        </p:spPr>
        <p:txBody>
          <a:bodyPr>
            <a:normAutofit fontScale="70000" lnSpcReduction="20000"/>
          </a:bodyPr>
          <a:lstStyle/>
          <a:p>
            <a:pPr marL="0" indent="0">
              <a:lnSpc>
                <a:spcPct val="100000"/>
              </a:lnSpc>
              <a:buNone/>
            </a:pPr>
            <a:r>
              <a:rPr lang="en-US" sz="1600" dirty="0"/>
              <a:t>[1] S. Brady, “Brand News: Amazon and 7-Eleven Drones, </a:t>
            </a:r>
            <a:r>
              <a:rPr lang="en-US" sz="1600" dirty="0" err="1"/>
              <a:t>ABInBev</a:t>
            </a:r>
            <a:r>
              <a:rPr lang="en-US" sz="1600" dirty="0"/>
              <a:t> Brexit Pinch and More,” </a:t>
            </a:r>
            <a:r>
              <a:rPr lang="en-US" sz="1600" i="1" dirty="0" err="1"/>
              <a:t>brandchannel</a:t>
            </a:r>
            <a:r>
              <a:rPr lang="en-US" sz="1600" i="1" dirty="0"/>
              <a:t>:</a:t>
            </a:r>
            <a:r>
              <a:rPr lang="en-US" sz="1600" dirty="0"/>
              <a:t> 2016. [Online]. Available: http://brandchannel.com/2016/07/26/brand-news-072616/. [Accessed: 21-Nov-2016]. </a:t>
            </a:r>
          </a:p>
          <a:p>
            <a:pPr marL="0" indent="0">
              <a:buNone/>
            </a:pPr>
            <a:r>
              <a:rPr lang="en-US" sz="1600" dirty="0"/>
              <a:t>[2] T. O'Brien, “UPS experimenting with delivery drones, set to challenge Amazon's Prime Air,” </a:t>
            </a:r>
            <a:r>
              <a:rPr lang="en-US" sz="1600" dirty="0" err="1"/>
              <a:t>Engadget</a:t>
            </a:r>
            <a:r>
              <a:rPr lang="en-US" sz="1600" dirty="0"/>
              <a:t>, 03-Dec-2013. [Online]. Available: https://www.engadget.com/2013/12/03/ups-experimenting-with-delivery-drones/. [Accessed: 21-Nov-2016]. </a:t>
            </a:r>
          </a:p>
          <a:p>
            <a:pPr marL="0" indent="0">
              <a:buNone/>
            </a:pPr>
            <a:r>
              <a:rPr lang="en-US" sz="1600" dirty="0"/>
              <a:t>[3]</a:t>
            </a:r>
            <a:r>
              <a:rPr lang="en-US" sz="1400" dirty="0"/>
              <a:t> “Using Swift with Cocoa and Objective-C (Swift 3.0.1): Swift and Objective-C in the Same Project,” Using Swift with Cocoa and Objective-C (Swift 3.0.1): Swift and Objective-C in the Same Project. [Online]. Available: https://developer.apple.com/library/content/documentation/Swift/Conceptual/BuildingCocoaApps/MixandMatch.html. [Accessed: 27-Nov-2016].</a:t>
            </a:r>
          </a:p>
          <a:p>
            <a:pPr marL="0" indent="0">
              <a:buNone/>
            </a:pPr>
            <a:r>
              <a:rPr lang="en-US" sz="1600" dirty="0"/>
              <a:t>[4] </a:t>
            </a:r>
            <a:r>
              <a:rPr lang="en-US" sz="1400" dirty="0"/>
              <a:t>"Elevation and shadows - material design - material design guidelines," in Elevation and shadows - Material design, Material design guidelines. [Online]. Available: https://material.google.com/material-design/elevation-shadows.html#elevation-shadows-shadows. Accessed: Nov. 27, 2016.</a:t>
            </a:r>
          </a:p>
          <a:p>
            <a:pPr marL="0" indent="0">
              <a:buNone/>
            </a:pPr>
            <a:r>
              <a:rPr lang="en-US" sz="1600" dirty="0"/>
              <a:t>[5] M. Jenkins, “Arduino Pinout Diagrams,” </a:t>
            </a:r>
            <a:r>
              <a:rPr lang="en-US" sz="1600" i="1" dirty="0"/>
              <a:t>marcusjenkins.com</a:t>
            </a:r>
            <a:r>
              <a:rPr lang="en-US" sz="1600" dirty="0"/>
              <a:t>, 13-Jun-2014. [Online]. Available: http://marcusjenkins.com/arduino-pinout-diagrams/. [Accessed: 23-Jan-2017</a:t>
            </a:r>
            <a:r>
              <a:rPr lang="en-US" sz="1600" dirty="0" smtClean="0"/>
              <a:t>].</a:t>
            </a:r>
          </a:p>
          <a:p>
            <a:pPr marL="0" indent="0">
              <a:buNone/>
            </a:pPr>
            <a:r>
              <a:rPr lang="en-US" sz="1600" dirty="0" smtClean="0"/>
              <a:t>[</a:t>
            </a:r>
            <a:r>
              <a:rPr lang="en-US" sz="1600" dirty="0"/>
              <a:t>6] Arduino.cc. [Online]. Available: https://www.arduino.cc/en/Main/ArduinoBoardUno. Accessed: Nov. 22, 2016.</a:t>
            </a:r>
          </a:p>
          <a:p>
            <a:pPr marL="0" indent="0">
              <a:buNone/>
            </a:pPr>
            <a:r>
              <a:rPr lang="en-US" sz="1600" dirty="0"/>
              <a:t>[7] "Installing the Arduino* IDE,". [Online]. Available: https://software.intel.com/en-us/get-started-arduino-install. Accessed: Nov. 21, 2016</a:t>
            </a:r>
          </a:p>
          <a:p>
            <a:pPr marL="0" indent="0">
              <a:buNone/>
            </a:pPr>
            <a:r>
              <a:rPr lang="en-US" sz="1600" dirty="0"/>
              <a:t>[8] “</a:t>
            </a:r>
            <a:r>
              <a:rPr lang="en-US" sz="1600" dirty="0" err="1"/>
              <a:t>SparkFun</a:t>
            </a:r>
            <a:r>
              <a:rPr lang="en-US" sz="1600" dirty="0"/>
              <a:t> Bluetooth Modem - </a:t>
            </a:r>
            <a:r>
              <a:rPr lang="en-US" sz="1600" dirty="0" err="1"/>
              <a:t>BlueSMiRF</a:t>
            </a:r>
            <a:r>
              <a:rPr lang="en-US" sz="1600" dirty="0"/>
              <a:t> Silver,” WRL-12577 - </a:t>
            </a:r>
            <a:r>
              <a:rPr lang="en-US" sz="1600" dirty="0" err="1"/>
              <a:t>SparkFun</a:t>
            </a:r>
            <a:r>
              <a:rPr lang="en-US" sz="1600" dirty="0"/>
              <a:t> Electronics. [Online]. Available: https://www.sparkfun.com/products/12577. [Accessed: 21-Jan-2017</a:t>
            </a:r>
            <a:r>
              <a:rPr lang="en-US" sz="1600" dirty="0" smtClean="0"/>
              <a:t>].</a:t>
            </a:r>
          </a:p>
          <a:p>
            <a:pPr marL="0" indent="0">
              <a:buNone/>
            </a:pPr>
            <a:r>
              <a:rPr lang="en-US" sz="1600" dirty="0" smtClean="0"/>
              <a:t>[</a:t>
            </a:r>
            <a:r>
              <a:rPr lang="en-US" sz="1600" dirty="0"/>
              <a:t>9] “Using the BlueSMiRF,” Learn at </a:t>
            </a:r>
            <a:r>
              <a:rPr lang="en-US" sz="1600" dirty="0" err="1"/>
              <a:t>SparkFun</a:t>
            </a:r>
            <a:r>
              <a:rPr lang="en-US" sz="1600" dirty="0"/>
              <a:t> Electronics. [Online]. Available: https://learn.sparkfun.com/tutorials/using-the-bluesmirf. [Accessed: 11-Nov-2016</a:t>
            </a:r>
            <a:r>
              <a:rPr lang="en-US" sz="1600" dirty="0" smtClean="0"/>
              <a:t>].</a:t>
            </a:r>
          </a:p>
          <a:p>
            <a:pPr marL="0" indent="0">
              <a:buNone/>
            </a:pPr>
            <a:r>
              <a:rPr lang="en-US" sz="1600" dirty="0" smtClean="0"/>
              <a:t>[10</a:t>
            </a:r>
            <a:r>
              <a:rPr lang="en-US" sz="1600" dirty="0"/>
              <a:t>] M. Girish, “Arduino Bluetooth Basic Tutorial,” Hackster.io, 23-May-2016. [Online]. Available: https://create.arduino.cc/projecthub/user206876468/arduino-bluetooth-basic-tutorial-d8b737. [Accessed: 01-Dec-2016]. </a:t>
            </a:r>
            <a:endParaRPr lang="en-US" sz="1600" dirty="0" smtClean="0"/>
          </a:p>
          <a:p>
            <a:pPr marL="0" indent="0">
              <a:buNone/>
            </a:pPr>
            <a:r>
              <a:rPr lang="en-US" sz="1600" dirty="0" smtClean="0"/>
              <a:t>[11</a:t>
            </a:r>
            <a:r>
              <a:rPr lang="en-US" sz="1600" dirty="0"/>
              <a:t>] "App success made simple," Firebase. [Online]. Available: https://firebase.google.com/. Accessed: Jan. 22, 2017.</a:t>
            </a:r>
          </a:p>
          <a:p>
            <a:pPr marL="0" indent="0">
              <a:buNone/>
            </a:pPr>
            <a:endParaRPr lang="en-US" sz="1600" dirty="0"/>
          </a:p>
          <a:p>
            <a:pPr marL="0" indent="0">
              <a:buNone/>
            </a:pPr>
            <a:endParaRPr lang="en-US" sz="1600" dirty="0"/>
          </a:p>
        </p:txBody>
      </p:sp>
    </p:spTree>
    <p:extLst>
      <p:ext uri="{BB962C8B-B14F-4D97-AF65-F5344CB8AC3E}">
        <p14:creationId xmlns:p14="http://schemas.microsoft.com/office/powerpoint/2010/main" val="15640238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a:t>Thank You</a:t>
            </a:r>
          </a:p>
        </p:txBody>
      </p:sp>
      <p:sp>
        <p:nvSpPr>
          <p:cNvPr id="3" name="Content Placeholder 2"/>
          <p:cNvSpPr>
            <a:spLocks noGrp="1"/>
          </p:cNvSpPr>
          <p:nvPr>
            <p:ph idx="1"/>
          </p:nvPr>
        </p:nvSpPr>
        <p:spPr/>
        <p:txBody>
          <a:bodyPr/>
          <a:lstStyle/>
          <a:p>
            <a:pPr marL="0" indent="0">
              <a:buNone/>
            </a:pPr>
            <a:r>
              <a:rPr lang="en-US" dirty="0"/>
              <a:t>If there are any questions about any part of our </a:t>
            </a:r>
            <a:r>
              <a:rPr lang="en-US" dirty="0" smtClean="0"/>
              <a:t>project contact </a:t>
            </a:r>
            <a:r>
              <a:rPr lang="en-US" dirty="0"/>
              <a:t>us at the following email addresses:</a:t>
            </a:r>
          </a:p>
          <a:p>
            <a:pPr marL="0" indent="0">
              <a:buNone/>
            </a:pPr>
            <a:r>
              <a:rPr lang="en-US" dirty="0"/>
              <a:t>Justin Rutschilling: rutschilling.22@wright.edu</a:t>
            </a:r>
          </a:p>
          <a:p>
            <a:pPr marL="0" indent="0">
              <a:buNone/>
            </a:pPr>
            <a:r>
              <a:rPr lang="en-US" dirty="0"/>
              <a:t>Carl Schmidt: schmidt.124@wright.edu</a:t>
            </a:r>
          </a:p>
          <a:p>
            <a:pPr marL="0" indent="0">
              <a:buNone/>
            </a:pPr>
            <a:r>
              <a:rPr lang="en-US" dirty="0"/>
              <a:t>Kirill Kultinov: kultinov.2@wright.edu</a:t>
            </a:r>
          </a:p>
          <a:p>
            <a:pPr marL="0" indent="0">
              <a:buNone/>
            </a:pPr>
            <a:r>
              <a:rPr lang="en-US" dirty="0"/>
              <a:t>Nathan Nichols: </a:t>
            </a:r>
            <a:r>
              <a:rPr lang="en-US" dirty="0" smtClean="0"/>
              <a:t>nichols.86@wright.edu</a:t>
            </a:r>
            <a:endParaRPr lang="en-US" dirty="0"/>
          </a:p>
        </p:txBody>
      </p:sp>
    </p:spTree>
    <p:extLst>
      <p:ext uri="{BB962C8B-B14F-4D97-AF65-F5344CB8AC3E}">
        <p14:creationId xmlns:p14="http://schemas.microsoft.com/office/powerpoint/2010/main" val="205049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Overview</a:t>
            </a:r>
          </a:p>
        </p:txBody>
      </p:sp>
      <p:sp>
        <p:nvSpPr>
          <p:cNvPr id="3" name="Content Placeholder 2"/>
          <p:cNvSpPr>
            <a:spLocks noGrp="1"/>
          </p:cNvSpPr>
          <p:nvPr>
            <p:ph idx="1"/>
          </p:nvPr>
        </p:nvSpPr>
        <p:spPr/>
        <p:txBody>
          <a:bodyPr>
            <a:normAutofit/>
          </a:bodyPr>
          <a:lstStyle/>
          <a:p>
            <a:pPr fontAlgn="base"/>
            <a:r>
              <a:rPr lang="en-US" dirty="0"/>
              <a:t>Project Goals/ Dependencies</a:t>
            </a:r>
          </a:p>
          <a:p>
            <a:pPr fontAlgn="base"/>
            <a:r>
              <a:rPr lang="en-US" dirty="0"/>
              <a:t>Approach to Design</a:t>
            </a:r>
          </a:p>
          <a:p>
            <a:pPr fontAlgn="base"/>
            <a:r>
              <a:rPr lang="en-US" dirty="0"/>
              <a:t>Approach to Testing</a:t>
            </a:r>
          </a:p>
          <a:p>
            <a:pPr fontAlgn="base"/>
            <a:r>
              <a:rPr lang="en-US" dirty="0"/>
              <a:t>Summary of Results</a:t>
            </a:r>
          </a:p>
          <a:p>
            <a:pPr fontAlgn="base"/>
            <a:r>
              <a:rPr lang="en-US" dirty="0"/>
              <a:t>Video Demonstration</a:t>
            </a:r>
          </a:p>
          <a:p>
            <a:pPr fontAlgn="base"/>
            <a:r>
              <a:rPr lang="en-US" dirty="0"/>
              <a:t>Conclusions</a:t>
            </a:r>
          </a:p>
          <a:p>
            <a:endParaRPr lang="en-US" dirty="0"/>
          </a:p>
        </p:txBody>
      </p:sp>
    </p:spTree>
    <p:extLst>
      <p:ext uri="{BB962C8B-B14F-4D97-AF65-F5344CB8AC3E}">
        <p14:creationId xmlns:p14="http://schemas.microsoft.com/office/powerpoint/2010/main" val="33899348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999023"/>
          </a:xfrm>
        </p:spPr>
        <p:txBody>
          <a:bodyPr/>
          <a:lstStyle/>
          <a:p>
            <a:pPr algn="ctr"/>
            <a:r>
              <a:rPr lang="en-US" cap="none" dirty="0"/>
              <a:t>Initial Project Goals/Dependencies</a:t>
            </a:r>
          </a:p>
        </p:txBody>
      </p:sp>
      <p:sp>
        <p:nvSpPr>
          <p:cNvPr id="3" name="Content Placeholder 2"/>
          <p:cNvSpPr>
            <a:spLocks noGrp="1"/>
          </p:cNvSpPr>
          <p:nvPr>
            <p:ph idx="1"/>
          </p:nvPr>
        </p:nvSpPr>
        <p:spPr>
          <a:xfrm>
            <a:off x="1141413" y="2249487"/>
            <a:ext cx="5522858" cy="3541714"/>
          </a:xfrm>
        </p:spPr>
        <p:txBody>
          <a:bodyPr>
            <a:normAutofit fontScale="77500" lnSpcReduction="20000"/>
          </a:bodyPr>
          <a:lstStyle/>
          <a:p>
            <a:r>
              <a:rPr lang="en-US" dirty="0"/>
              <a:t>Ensure safe and proper delivery of packages via UAS </a:t>
            </a:r>
          </a:p>
          <a:p>
            <a:r>
              <a:rPr lang="en-US" dirty="0"/>
              <a:t>Provide a service to companies such as Amazon and UPS</a:t>
            </a:r>
          </a:p>
          <a:p>
            <a:r>
              <a:rPr lang="en-US" dirty="0"/>
              <a:t>Provide a mobile application to work in conjunction with hardware on UAS for Android and iOS devices.</a:t>
            </a:r>
          </a:p>
          <a:p>
            <a:r>
              <a:rPr lang="en-US" dirty="0"/>
              <a:t>Dependent on companies to allow us access to implement our system onto their UASs.</a:t>
            </a:r>
          </a:p>
          <a:p>
            <a:r>
              <a:rPr lang="en-US" dirty="0"/>
              <a:t>Dependent on users to be prepared to receive package</a:t>
            </a:r>
          </a:p>
        </p:txBody>
      </p:sp>
      <p:pic>
        <p:nvPicPr>
          <p:cNvPr id="4" name="Picture 3"/>
          <p:cNvPicPr>
            <a:picLocks noChangeAspect="1"/>
          </p:cNvPicPr>
          <p:nvPr/>
        </p:nvPicPr>
        <p:blipFill>
          <a:blip r:embed="rId3"/>
          <a:stretch>
            <a:fillRect/>
          </a:stretch>
        </p:blipFill>
        <p:spPr>
          <a:xfrm>
            <a:off x="7392691" y="1319757"/>
            <a:ext cx="4008751" cy="2271884"/>
          </a:xfrm>
          <a:prstGeom prst="rect">
            <a:avLst/>
          </a:prstGeom>
        </p:spPr>
      </p:pic>
      <p:pic>
        <p:nvPicPr>
          <p:cNvPr id="6" name="Picture 5"/>
          <p:cNvPicPr>
            <a:picLocks noChangeAspect="1"/>
          </p:cNvPicPr>
          <p:nvPr/>
        </p:nvPicPr>
        <p:blipFill>
          <a:blip r:embed="rId4"/>
          <a:stretch>
            <a:fillRect/>
          </a:stretch>
        </p:blipFill>
        <p:spPr>
          <a:xfrm>
            <a:off x="7206446" y="4104615"/>
            <a:ext cx="4075705" cy="2327756"/>
          </a:xfrm>
          <a:prstGeom prst="rect">
            <a:avLst/>
          </a:prstGeom>
        </p:spPr>
      </p:pic>
      <p:sp>
        <p:nvSpPr>
          <p:cNvPr id="7" name="Content Placeholder 2"/>
          <p:cNvSpPr txBox="1">
            <a:spLocks/>
          </p:cNvSpPr>
          <p:nvPr/>
        </p:nvSpPr>
        <p:spPr>
          <a:xfrm>
            <a:off x="8288937" y="3591641"/>
            <a:ext cx="2216258" cy="30368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800" dirty="0" smtClean="0"/>
              <a:t>Figure 1</a:t>
            </a:r>
          </a:p>
          <a:p>
            <a:pPr marL="0" indent="0" algn="ctr">
              <a:lnSpc>
                <a:spcPct val="100000"/>
              </a:lnSpc>
              <a:buNone/>
            </a:pPr>
            <a:r>
              <a:rPr lang="en-US" sz="800" dirty="0" smtClean="0"/>
              <a:t>Source</a:t>
            </a:r>
            <a:r>
              <a:rPr lang="en-US" sz="800" dirty="0"/>
              <a:t>: </a:t>
            </a:r>
            <a:r>
              <a:rPr lang="en-US" sz="800" dirty="0" smtClean="0"/>
              <a:t>[1]</a:t>
            </a:r>
            <a:endParaRPr lang="en-US" sz="800" dirty="0"/>
          </a:p>
        </p:txBody>
      </p:sp>
      <p:sp>
        <p:nvSpPr>
          <p:cNvPr id="8" name="Content Placeholder 2"/>
          <p:cNvSpPr txBox="1">
            <a:spLocks/>
          </p:cNvSpPr>
          <p:nvPr/>
        </p:nvSpPr>
        <p:spPr>
          <a:xfrm>
            <a:off x="8373215" y="6379220"/>
            <a:ext cx="2216258" cy="30368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800" dirty="0" smtClean="0"/>
              <a:t>Figure 2</a:t>
            </a:r>
          </a:p>
          <a:p>
            <a:pPr marL="0" indent="0" algn="ctr">
              <a:lnSpc>
                <a:spcPct val="100000"/>
              </a:lnSpc>
              <a:buNone/>
            </a:pPr>
            <a:r>
              <a:rPr lang="en-US" sz="800" dirty="0" smtClean="0"/>
              <a:t>Source</a:t>
            </a:r>
            <a:r>
              <a:rPr lang="en-US" sz="800" dirty="0"/>
              <a:t>: </a:t>
            </a:r>
            <a:r>
              <a:rPr lang="en-US" sz="800" dirty="0" smtClean="0"/>
              <a:t>[2]</a:t>
            </a:r>
            <a:endParaRPr lang="en-US" sz="800" dirty="0"/>
          </a:p>
        </p:txBody>
      </p:sp>
    </p:spTree>
    <p:extLst>
      <p:ext uri="{BB962C8B-B14F-4D97-AF65-F5344CB8AC3E}">
        <p14:creationId xmlns:p14="http://schemas.microsoft.com/office/powerpoint/2010/main" val="31942775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999023"/>
          </a:xfrm>
        </p:spPr>
        <p:txBody>
          <a:bodyPr/>
          <a:lstStyle/>
          <a:p>
            <a:pPr algn="ctr"/>
            <a:r>
              <a:rPr lang="en-US" cap="none" dirty="0"/>
              <a:t>Initial Project Goals/Dependencies</a:t>
            </a:r>
          </a:p>
        </p:txBody>
      </p:sp>
      <p:sp>
        <p:nvSpPr>
          <p:cNvPr id="3" name="Content Placeholder 2"/>
          <p:cNvSpPr>
            <a:spLocks noGrp="1"/>
          </p:cNvSpPr>
          <p:nvPr>
            <p:ph idx="1"/>
          </p:nvPr>
        </p:nvSpPr>
        <p:spPr>
          <a:xfrm>
            <a:off x="1141413" y="2249487"/>
            <a:ext cx="5522858" cy="3541714"/>
          </a:xfrm>
        </p:spPr>
        <p:txBody>
          <a:bodyPr>
            <a:normAutofit/>
          </a:bodyPr>
          <a:lstStyle/>
          <a:p>
            <a:r>
              <a:rPr lang="en-US" dirty="0"/>
              <a:t>To have a working prototype prepared in time to demonstrate by the end of the semester</a:t>
            </a:r>
          </a:p>
          <a:p>
            <a:r>
              <a:rPr lang="en-US" dirty="0"/>
              <a:t>To adhere to all of the requirements laid out in Design Specification </a:t>
            </a:r>
            <a:r>
              <a:rPr lang="en-US" dirty="0" smtClean="0"/>
              <a:t>Document</a:t>
            </a:r>
          </a:p>
        </p:txBody>
      </p:sp>
      <p:sp>
        <p:nvSpPr>
          <p:cNvPr id="5" name="Content Placeholder 2"/>
          <p:cNvSpPr txBox="1">
            <a:spLocks/>
          </p:cNvSpPr>
          <p:nvPr/>
        </p:nvSpPr>
        <p:spPr>
          <a:xfrm>
            <a:off x="8430365" y="5516502"/>
            <a:ext cx="2216258" cy="30368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buNone/>
            </a:pPr>
            <a:r>
              <a:rPr lang="en-US" sz="800" dirty="0" smtClean="0"/>
              <a:t>Figure 3: A few of our Requirements</a:t>
            </a:r>
          </a:p>
          <a:p>
            <a:pPr marL="0" indent="0" algn="ctr">
              <a:buNone/>
            </a:pPr>
            <a:r>
              <a:rPr lang="en-US" sz="800" dirty="0" smtClean="0"/>
              <a:t>Source</a:t>
            </a:r>
            <a:r>
              <a:rPr lang="en-US" sz="800" dirty="0"/>
              <a:t>: </a:t>
            </a:r>
            <a:r>
              <a:rPr lang="en-US" sz="800" dirty="0" smtClean="0"/>
              <a:t>[Justin </a:t>
            </a:r>
            <a:r>
              <a:rPr lang="en-US" sz="800" dirty="0" err="1" smtClean="0"/>
              <a:t>Rutschilling</a:t>
            </a:r>
            <a:r>
              <a:rPr lang="en-US" sz="800" dirty="0" smtClean="0"/>
              <a:t>]</a:t>
            </a:r>
            <a:endParaRPr lang="en-US" sz="800" dirty="0"/>
          </a:p>
        </p:txBody>
      </p:sp>
      <p:pic>
        <p:nvPicPr>
          <p:cNvPr id="4" name="Picture 3"/>
          <p:cNvPicPr>
            <a:picLocks noChangeAspect="1"/>
          </p:cNvPicPr>
          <p:nvPr/>
        </p:nvPicPr>
        <p:blipFill>
          <a:blip r:embed="rId3"/>
          <a:stretch>
            <a:fillRect/>
          </a:stretch>
        </p:blipFill>
        <p:spPr>
          <a:xfrm>
            <a:off x="8029576" y="1732136"/>
            <a:ext cx="3017836" cy="3784366"/>
          </a:xfrm>
          <a:prstGeom prst="rect">
            <a:avLst/>
          </a:prstGeom>
        </p:spPr>
      </p:pic>
    </p:spTree>
    <p:extLst>
      <p:ext uri="{BB962C8B-B14F-4D97-AF65-F5344CB8AC3E}">
        <p14:creationId xmlns:p14="http://schemas.microsoft.com/office/powerpoint/2010/main" val="22822635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Design </a:t>
            </a:r>
            <a:r>
              <a:rPr lang="en-US" cap="none" dirty="0" smtClean="0"/>
              <a:t>Approach</a:t>
            </a:r>
            <a:br>
              <a:rPr lang="en-US" cap="none" dirty="0" smtClean="0"/>
            </a:br>
            <a:r>
              <a:rPr lang="en-US" cap="none" dirty="0" smtClean="0"/>
              <a:t>Hardware</a:t>
            </a:r>
            <a:endParaRPr lang="en-US" cap="none" dirty="0"/>
          </a:p>
        </p:txBody>
      </p:sp>
      <p:sp>
        <p:nvSpPr>
          <p:cNvPr id="3" name="Content Placeholder 2"/>
          <p:cNvSpPr>
            <a:spLocks noGrp="1"/>
          </p:cNvSpPr>
          <p:nvPr>
            <p:ph idx="1"/>
          </p:nvPr>
        </p:nvSpPr>
        <p:spPr>
          <a:xfrm>
            <a:off x="1141413" y="2249487"/>
            <a:ext cx="4979470" cy="3541714"/>
          </a:xfrm>
        </p:spPr>
        <p:txBody>
          <a:bodyPr>
            <a:normAutofit/>
          </a:bodyPr>
          <a:lstStyle/>
          <a:p>
            <a:r>
              <a:rPr lang="en-US" dirty="0" smtClean="0"/>
              <a:t>Verified parts we wanted to order in fact would work</a:t>
            </a:r>
          </a:p>
          <a:p>
            <a:r>
              <a:rPr lang="en-US" dirty="0" smtClean="0"/>
              <a:t>Ordered hardware components</a:t>
            </a:r>
          </a:p>
          <a:p>
            <a:r>
              <a:rPr lang="en-US" dirty="0" smtClean="0"/>
              <a:t>Initial hardware testing </a:t>
            </a:r>
            <a:endParaRPr lang="en-US" dirty="0"/>
          </a:p>
        </p:txBody>
      </p:sp>
      <p:pic>
        <p:nvPicPr>
          <p:cNvPr id="4" name="Picture 3"/>
          <p:cNvPicPr>
            <a:picLocks noChangeAspect="1"/>
          </p:cNvPicPr>
          <p:nvPr/>
        </p:nvPicPr>
        <p:blipFill>
          <a:blip r:embed="rId3"/>
          <a:stretch>
            <a:fillRect/>
          </a:stretch>
        </p:blipFill>
        <p:spPr>
          <a:xfrm>
            <a:off x="8172314" y="1388696"/>
            <a:ext cx="3717798" cy="2301791"/>
          </a:xfrm>
          <a:prstGeom prst="rect">
            <a:avLst/>
          </a:prstGeom>
        </p:spPr>
      </p:pic>
      <p:sp>
        <p:nvSpPr>
          <p:cNvPr id="5" name="Content Placeholder 2"/>
          <p:cNvSpPr txBox="1">
            <a:spLocks/>
          </p:cNvSpPr>
          <p:nvPr/>
        </p:nvSpPr>
        <p:spPr>
          <a:xfrm>
            <a:off x="9195657" y="3720632"/>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4</a:t>
            </a:r>
          </a:p>
          <a:p>
            <a:pPr marL="0" indent="0" algn="ctr">
              <a:lnSpc>
                <a:spcPct val="100000"/>
              </a:lnSpc>
              <a:buNone/>
            </a:pPr>
            <a:r>
              <a:rPr lang="en-US" sz="1000" dirty="0" smtClean="0"/>
              <a:t>Source</a:t>
            </a:r>
            <a:r>
              <a:rPr lang="en-US" sz="1000" dirty="0"/>
              <a:t>: </a:t>
            </a:r>
            <a:r>
              <a:rPr lang="en-US" sz="1000" dirty="0" smtClean="0"/>
              <a:t>[9]</a:t>
            </a:r>
            <a:endParaRPr lang="en-US" sz="1000" dirty="0"/>
          </a:p>
        </p:txBody>
      </p:sp>
      <p:pic>
        <p:nvPicPr>
          <p:cNvPr id="6" name="Picture 5"/>
          <p:cNvPicPr>
            <a:picLocks noChangeAspect="1"/>
          </p:cNvPicPr>
          <p:nvPr/>
        </p:nvPicPr>
        <p:blipFill>
          <a:blip r:embed="rId4"/>
          <a:stretch>
            <a:fillRect/>
          </a:stretch>
        </p:blipFill>
        <p:spPr>
          <a:xfrm rot="5400000">
            <a:off x="6135869" y="3231388"/>
            <a:ext cx="2731259" cy="3709748"/>
          </a:xfrm>
          <a:prstGeom prst="rect">
            <a:avLst/>
          </a:prstGeom>
        </p:spPr>
      </p:pic>
      <p:sp>
        <p:nvSpPr>
          <p:cNvPr id="8" name="Content Placeholder 2"/>
          <p:cNvSpPr txBox="1">
            <a:spLocks/>
          </p:cNvSpPr>
          <p:nvPr/>
        </p:nvSpPr>
        <p:spPr>
          <a:xfrm>
            <a:off x="8814657" y="6136468"/>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5</a:t>
            </a:r>
          </a:p>
          <a:p>
            <a:pPr marL="0" indent="0" algn="ctr">
              <a:lnSpc>
                <a:spcPct val="100000"/>
              </a:lnSpc>
              <a:buNone/>
            </a:pPr>
            <a:r>
              <a:rPr lang="en-US" sz="1000" dirty="0" smtClean="0"/>
              <a:t>Source</a:t>
            </a:r>
            <a:r>
              <a:rPr lang="en-US" sz="1000" dirty="0"/>
              <a:t>: </a:t>
            </a:r>
            <a:r>
              <a:rPr lang="en-US" sz="1000" dirty="0" smtClean="0"/>
              <a:t>[10]</a:t>
            </a:r>
            <a:endParaRPr lang="en-US" sz="1000" dirty="0"/>
          </a:p>
        </p:txBody>
      </p:sp>
    </p:spTree>
    <p:extLst>
      <p:ext uri="{BB962C8B-B14F-4D97-AF65-F5344CB8AC3E}">
        <p14:creationId xmlns:p14="http://schemas.microsoft.com/office/powerpoint/2010/main" val="12408199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Design </a:t>
            </a:r>
            <a:r>
              <a:rPr lang="en-US" cap="none" dirty="0" smtClean="0"/>
              <a:t>Approach</a:t>
            </a:r>
            <a:br>
              <a:rPr lang="en-US" cap="none" dirty="0" smtClean="0"/>
            </a:br>
            <a:r>
              <a:rPr lang="en-US" cap="none" dirty="0" smtClean="0"/>
              <a:t>Hardware</a:t>
            </a:r>
            <a:endParaRPr lang="en-US" cap="none" dirty="0"/>
          </a:p>
        </p:txBody>
      </p:sp>
      <p:sp>
        <p:nvSpPr>
          <p:cNvPr id="3" name="Content Placeholder 2"/>
          <p:cNvSpPr>
            <a:spLocks noGrp="1"/>
          </p:cNvSpPr>
          <p:nvPr>
            <p:ph idx="1"/>
          </p:nvPr>
        </p:nvSpPr>
        <p:spPr>
          <a:xfrm>
            <a:off x="1141412" y="2249487"/>
            <a:ext cx="4942147" cy="3541714"/>
          </a:xfrm>
        </p:spPr>
        <p:txBody>
          <a:bodyPr>
            <a:normAutofit fontScale="92500"/>
          </a:bodyPr>
          <a:lstStyle/>
          <a:p>
            <a:r>
              <a:rPr lang="en-US" dirty="0" smtClean="0"/>
              <a:t>Hardware assembly</a:t>
            </a:r>
          </a:p>
          <a:p>
            <a:r>
              <a:rPr lang="en-US" dirty="0" smtClean="0"/>
              <a:t>Programming the hardware components to send and receive data</a:t>
            </a:r>
          </a:p>
          <a:p>
            <a:r>
              <a:rPr lang="en-US" dirty="0" smtClean="0"/>
              <a:t>Integration onto UAS </a:t>
            </a:r>
          </a:p>
          <a:p>
            <a:r>
              <a:rPr lang="en-US" dirty="0" smtClean="0"/>
              <a:t>Enable hardware components to work in accordance with our application</a:t>
            </a:r>
            <a:endParaRPr lang="en-US" dirty="0"/>
          </a:p>
          <a:p>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66484" y="1357803"/>
            <a:ext cx="3680927" cy="49079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Content Placeholder 2"/>
          <p:cNvSpPr txBox="1">
            <a:spLocks/>
          </p:cNvSpPr>
          <p:nvPr/>
        </p:nvSpPr>
        <p:spPr>
          <a:xfrm>
            <a:off x="8371391" y="6265705"/>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6</a:t>
            </a:r>
          </a:p>
          <a:p>
            <a:pPr marL="0" indent="0" algn="ctr">
              <a:lnSpc>
                <a:spcPct val="100000"/>
              </a:lnSpc>
              <a:buNone/>
            </a:pPr>
            <a:r>
              <a:rPr lang="en-US" sz="1000" dirty="0" smtClean="0"/>
              <a:t>Source</a:t>
            </a:r>
            <a:r>
              <a:rPr lang="en-US" sz="1000" dirty="0"/>
              <a:t>: </a:t>
            </a:r>
            <a:r>
              <a:rPr lang="en-US" sz="1000" dirty="0" smtClean="0"/>
              <a:t>[Justin </a:t>
            </a:r>
            <a:r>
              <a:rPr lang="en-US" sz="1000" dirty="0" err="1" smtClean="0"/>
              <a:t>Rutschilling</a:t>
            </a:r>
            <a:r>
              <a:rPr lang="en-US" sz="1000" dirty="0" smtClean="0"/>
              <a:t>]</a:t>
            </a:r>
            <a:endParaRPr lang="en-US" sz="1000" dirty="0"/>
          </a:p>
        </p:txBody>
      </p:sp>
    </p:spTree>
    <p:extLst>
      <p:ext uri="{BB962C8B-B14F-4D97-AF65-F5344CB8AC3E}">
        <p14:creationId xmlns:p14="http://schemas.microsoft.com/office/powerpoint/2010/main" val="23398495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Design </a:t>
            </a:r>
            <a:r>
              <a:rPr lang="en-US" cap="none" dirty="0" smtClean="0"/>
              <a:t>Approach</a:t>
            </a:r>
            <a:br>
              <a:rPr lang="en-US" cap="none" dirty="0" smtClean="0"/>
            </a:br>
            <a:r>
              <a:rPr lang="en-US" cap="none" dirty="0" smtClean="0"/>
              <a:t>Hardware</a:t>
            </a:r>
            <a:endParaRPr lang="en-US" cap="none" dirty="0"/>
          </a:p>
        </p:txBody>
      </p:sp>
      <p:sp>
        <p:nvSpPr>
          <p:cNvPr id="4" name="Content Placeholder 3"/>
          <p:cNvSpPr>
            <a:spLocks noGrp="1"/>
          </p:cNvSpPr>
          <p:nvPr>
            <p:ph idx="1"/>
          </p:nvPr>
        </p:nvSpPr>
        <p:spPr>
          <a:xfrm>
            <a:off x="1141413" y="2249487"/>
            <a:ext cx="4981092" cy="3541714"/>
          </a:xfrm>
        </p:spPr>
        <p:txBody>
          <a:bodyPr/>
          <a:lstStyle/>
          <a:p>
            <a:r>
              <a:rPr lang="en-US" dirty="0"/>
              <a:t>The Arduino was programmed using the code in the figure to the right</a:t>
            </a:r>
          </a:p>
          <a:p>
            <a:r>
              <a:rPr lang="en-US" dirty="0"/>
              <a:t>This code was used to control the Hardware on the UAS to indicate successful delivery</a:t>
            </a:r>
          </a:p>
          <a:p>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9186" y="2071869"/>
            <a:ext cx="5082942" cy="41363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Content Placeholder 2"/>
          <p:cNvSpPr txBox="1">
            <a:spLocks/>
          </p:cNvSpPr>
          <p:nvPr/>
        </p:nvSpPr>
        <p:spPr>
          <a:xfrm>
            <a:off x="8371391" y="6265705"/>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7</a:t>
            </a:r>
          </a:p>
          <a:p>
            <a:pPr marL="0" indent="0" algn="ctr">
              <a:lnSpc>
                <a:spcPct val="100000"/>
              </a:lnSpc>
              <a:buNone/>
            </a:pPr>
            <a:r>
              <a:rPr lang="en-US" sz="1000" dirty="0" smtClean="0"/>
              <a:t>Source</a:t>
            </a:r>
            <a:r>
              <a:rPr lang="en-US" sz="1000" dirty="0"/>
              <a:t>: </a:t>
            </a:r>
            <a:r>
              <a:rPr lang="en-US" sz="1000" dirty="0" smtClean="0"/>
              <a:t>[Justin </a:t>
            </a:r>
            <a:r>
              <a:rPr lang="en-US" sz="1000" dirty="0" err="1" smtClean="0"/>
              <a:t>Rutschilling</a:t>
            </a:r>
            <a:r>
              <a:rPr lang="en-US" sz="1000" dirty="0" smtClean="0"/>
              <a:t>]</a:t>
            </a:r>
            <a:endParaRPr lang="en-US" sz="1000" dirty="0"/>
          </a:p>
        </p:txBody>
      </p:sp>
    </p:spTree>
    <p:extLst>
      <p:ext uri="{BB962C8B-B14F-4D97-AF65-F5344CB8AC3E}">
        <p14:creationId xmlns:p14="http://schemas.microsoft.com/office/powerpoint/2010/main" val="1220656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cap="none" dirty="0"/>
              <a:t>Design </a:t>
            </a:r>
            <a:r>
              <a:rPr lang="en-US" cap="none" dirty="0" smtClean="0"/>
              <a:t>Approach</a:t>
            </a:r>
            <a:br>
              <a:rPr lang="en-US" cap="none" dirty="0" smtClean="0"/>
            </a:br>
            <a:r>
              <a:rPr lang="en-US" cap="none" dirty="0" smtClean="0"/>
              <a:t>Software</a:t>
            </a:r>
            <a:endParaRPr lang="en-US" cap="none" dirty="0"/>
          </a:p>
        </p:txBody>
      </p:sp>
      <p:sp>
        <p:nvSpPr>
          <p:cNvPr id="3" name="Content Placeholder 2"/>
          <p:cNvSpPr>
            <a:spLocks noGrp="1"/>
          </p:cNvSpPr>
          <p:nvPr>
            <p:ph idx="1"/>
          </p:nvPr>
        </p:nvSpPr>
        <p:spPr>
          <a:xfrm>
            <a:off x="1141412" y="2249487"/>
            <a:ext cx="9905999" cy="573226"/>
          </a:xfrm>
        </p:spPr>
        <p:txBody>
          <a:bodyPr>
            <a:normAutofit/>
          </a:bodyPr>
          <a:lstStyle/>
          <a:p>
            <a:r>
              <a:rPr lang="en-US" dirty="0"/>
              <a:t>How user interacts with the software</a:t>
            </a:r>
          </a:p>
        </p:txBody>
      </p:sp>
      <p:pic>
        <p:nvPicPr>
          <p:cNvPr id="3074" name="Picture 2" descr="https://lh3.googleusercontent.com/6EZOpBw_3IlhSpeIiurpBkdEGXrqUHT1JsETGCf3YkeTafm7wg5nqBNHY9zduMr9GZjEsDBEimK_t2xpxw6TowSYMxCatD2Lp4DJpelszkHx4bxtNzSJjKD1eP3Z9t1xg6nc4DV6ic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0236" y="2874065"/>
            <a:ext cx="7419975" cy="2943225"/>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5534667" y="5868642"/>
            <a:ext cx="1671111" cy="2997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buNone/>
            </a:pPr>
            <a:r>
              <a:rPr lang="en-US" sz="1000" dirty="0" smtClean="0"/>
              <a:t>Figure 8</a:t>
            </a:r>
          </a:p>
          <a:p>
            <a:pPr marL="0" indent="0" algn="ctr">
              <a:lnSpc>
                <a:spcPct val="100000"/>
              </a:lnSpc>
              <a:buNone/>
            </a:pPr>
            <a:r>
              <a:rPr lang="en-US" sz="1000" dirty="0" smtClean="0"/>
              <a:t>Source</a:t>
            </a:r>
            <a:r>
              <a:rPr lang="en-US" sz="1000" dirty="0"/>
              <a:t>: </a:t>
            </a:r>
            <a:r>
              <a:rPr lang="en-US" sz="1000" dirty="0" smtClean="0"/>
              <a:t>[Kirill </a:t>
            </a:r>
            <a:r>
              <a:rPr lang="en-US" sz="1000" dirty="0" err="1" smtClean="0"/>
              <a:t>Kultinov</a:t>
            </a:r>
            <a:r>
              <a:rPr lang="en-US" sz="1000" dirty="0" smtClean="0"/>
              <a:t>]</a:t>
            </a:r>
            <a:endParaRPr lang="en-US" sz="1000" dirty="0"/>
          </a:p>
        </p:txBody>
      </p:sp>
    </p:spTree>
    <p:extLst>
      <p:ext uri="{BB962C8B-B14F-4D97-AF65-F5344CB8AC3E}">
        <p14:creationId xmlns:p14="http://schemas.microsoft.com/office/powerpoint/2010/main" val="36695231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xmlns=""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1BF19BE0436444BB55EBF71BF178136" ma:contentTypeVersion="3" ma:contentTypeDescription="Create a new document." ma:contentTypeScope="" ma:versionID="0841c81c44695eb989b2abe4f17b0057">
  <xsd:schema xmlns:xsd="http://www.w3.org/2001/XMLSchema" xmlns:xs="http://www.w3.org/2001/XMLSchema" xmlns:p="http://schemas.microsoft.com/office/2006/metadata/properties" xmlns:ns3="1a0bb53a-a024-4fbf-96ed-6670266cf2ee" targetNamespace="http://schemas.microsoft.com/office/2006/metadata/properties" ma:root="true" ma:fieldsID="ce27f63dbf4dca131dd09543ec3dc226" ns3:_="">
    <xsd:import namespace="1a0bb53a-a024-4fbf-96ed-6670266cf2ee"/>
    <xsd:element name="properties">
      <xsd:complexType>
        <xsd:sequence>
          <xsd:element name="documentManagement">
            <xsd:complexType>
              <xsd:all>
                <xsd:element ref="ns3:SharedWithUsers" minOccurs="0"/>
                <xsd:element ref="ns3:SharedWithDetails" minOccurs="0"/>
                <xsd:element ref="ns3: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a0bb53a-a024-4fbf-96ed-6670266cf2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1a0bb53a-a024-4fbf-96ed-6670266cf2ee">
      <UserInfo>
        <DisplayName>Nichols, Nathan Donald</DisplayName>
        <AccountId>9</AccountId>
        <AccountType/>
      </UserInfo>
      <UserInfo>
        <DisplayName>Kultinov, Kirill</DisplayName>
        <AccountId>10</AccountId>
        <AccountType/>
      </UserInfo>
      <UserInfo>
        <DisplayName>Schmidt, Carl William</DisplayName>
        <AccountId>11</AccountId>
        <AccountType/>
      </UserInfo>
      <UserInfo>
        <DisplayName>Rutschilling, Justin M</DisplayName>
        <AccountId>3</AccountId>
        <AccountType/>
      </UserInfo>
    </SharedWithUsers>
  </documentManagement>
</p:properties>
</file>

<file path=customXml/itemProps1.xml><?xml version="1.0" encoding="utf-8"?>
<ds:datastoreItem xmlns:ds="http://schemas.openxmlformats.org/officeDocument/2006/customXml" ds:itemID="{48AB627F-C539-40CC-9CCC-EDE32570C148}">
  <ds:schemaRefs>
    <ds:schemaRef ds:uri="http://schemas.microsoft.com/sharepoint/v3/contenttype/forms"/>
  </ds:schemaRefs>
</ds:datastoreItem>
</file>

<file path=customXml/itemProps2.xml><?xml version="1.0" encoding="utf-8"?>
<ds:datastoreItem xmlns:ds="http://schemas.openxmlformats.org/officeDocument/2006/customXml" ds:itemID="{E97135FA-A48C-4ED2-B140-0B4B5F292D9F}">
  <ds:schemaRefs>
    <ds:schemaRef ds:uri="http://schemas.microsoft.com/office/2006/metadata/contentType"/>
    <ds:schemaRef ds:uri="http://schemas.microsoft.com/office/2006/metadata/properties/metaAttributes"/>
    <ds:schemaRef ds:uri="http://www.w3.org/2000/xmlns/"/>
    <ds:schemaRef ds:uri="http://www.w3.org/2001/XMLSchema"/>
    <ds:schemaRef ds:uri="1a0bb53a-a024-4fbf-96ed-6670266cf2ee"/>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F17C9EA-8ACB-487B-826B-1C77B7EDF66F}">
  <ds:schemaRefs>
    <ds:schemaRef ds:uri="http://purl.org/dc/elements/1.1/"/>
    <ds:schemaRef ds:uri="http://schemas.microsoft.com/office/2006/documentManagement/types"/>
    <ds:schemaRef ds:uri="http://schemas.microsoft.com/office/infopath/2007/PartnerControls"/>
    <ds:schemaRef ds:uri="1a0bb53a-a024-4fbf-96ed-6670266cf2ee"/>
    <ds:schemaRef ds:uri="http://www.w3.org/XML/1998/namespace"/>
    <ds:schemaRef ds:uri="http://purl.org/dc/dcmitype/"/>
    <ds:schemaRef ds:uri="http://schemas.openxmlformats.org/package/2006/metadata/core-properties"/>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1461</TotalTime>
  <Words>1310</Words>
  <Application>Microsoft Macintosh PowerPoint</Application>
  <PresentationFormat>Другой</PresentationFormat>
  <Paragraphs>168</Paragraphs>
  <Slides>24</Slides>
  <Notes>23</Notes>
  <HiddenSlides>0</HiddenSlides>
  <MMClips>0</MMClips>
  <ScaleCrop>false</ScaleCrop>
  <HeadingPairs>
    <vt:vector size="4" baseType="variant">
      <vt:variant>
        <vt:lpstr>Тема</vt:lpstr>
      </vt:variant>
      <vt:variant>
        <vt:i4>1</vt:i4>
      </vt:variant>
      <vt:variant>
        <vt:lpstr>Заголовки слайдов</vt:lpstr>
      </vt:variant>
      <vt:variant>
        <vt:i4>24</vt:i4>
      </vt:variant>
    </vt:vector>
  </HeadingPairs>
  <TitlesOfParts>
    <vt:vector size="25" baseType="lpstr">
      <vt:lpstr>Circuit</vt:lpstr>
      <vt:lpstr>Uas Delivery  vERification System</vt:lpstr>
      <vt:lpstr>Our Team</vt:lpstr>
      <vt:lpstr>Overview</vt:lpstr>
      <vt:lpstr>Initial Project Goals/Dependencies</vt:lpstr>
      <vt:lpstr>Initial Project Goals/Dependencies</vt:lpstr>
      <vt:lpstr>Design Approach Hardware</vt:lpstr>
      <vt:lpstr>Design Approach Hardware</vt:lpstr>
      <vt:lpstr>Design Approach Hardware</vt:lpstr>
      <vt:lpstr>Design Approach Software</vt:lpstr>
      <vt:lpstr>Design Approach Software</vt:lpstr>
      <vt:lpstr>Design Approach Software</vt:lpstr>
      <vt:lpstr>Design Approach Software – Android Application Screenshots </vt:lpstr>
      <vt:lpstr>Design Approach Software – Android Application Screenshots </vt:lpstr>
      <vt:lpstr>Design Approach Software – Android Application Screenshots </vt:lpstr>
      <vt:lpstr>Approach to Test Requirements</vt:lpstr>
      <vt:lpstr>Test Plan/Test Results</vt:lpstr>
      <vt:lpstr>Test Plan/Test Results</vt:lpstr>
      <vt:lpstr>Test Plan/Test Results</vt:lpstr>
      <vt:lpstr>Summary of Results</vt:lpstr>
      <vt:lpstr>Summary of Results</vt:lpstr>
      <vt:lpstr>Demo of UAS Delivery Verification System</vt:lpstr>
      <vt:lpstr>Conclusions</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Uas Delivery  vERification System</dc:title>
  <dc:creator>Justin</dc:creator>
  <cp:lastModifiedBy>kirill культинов</cp:lastModifiedBy>
  <cp:revision>175</cp:revision>
  <cp:lastPrinted>2017-01-25T20:46:09Z</cp:lastPrinted>
  <dcterms:modified xsi:type="dcterms:W3CDTF">2017-04-21T17:51:24Z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0x010100B1BF19BE0436444BB55EBF71BF178136</vt:lpwstr>
  </property>
</Properties>
</file>

<file path=docProps/thumbnail.jpeg>
</file>